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4"/>
  </p:notesMasterIdLst>
  <p:sldIdLst>
    <p:sldId id="345" r:id="rId2"/>
    <p:sldId id="405" r:id="rId3"/>
    <p:sldId id="357" r:id="rId4"/>
    <p:sldId id="358" r:id="rId5"/>
    <p:sldId id="359" r:id="rId6"/>
    <p:sldId id="360" r:id="rId7"/>
    <p:sldId id="361" r:id="rId8"/>
    <p:sldId id="408" r:id="rId9"/>
    <p:sldId id="409" r:id="rId10"/>
    <p:sldId id="411" r:id="rId11"/>
    <p:sldId id="362" r:id="rId12"/>
    <p:sldId id="429" r:id="rId13"/>
    <p:sldId id="430" r:id="rId14"/>
    <p:sldId id="431" r:id="rId15"/>
    <p:sldId id="363" r:id="rId16"/>
    <p:sldId id="410" r:id="rId17"/>
    <p:sldId id="456" r:id="rId18"/>
    <p:sldId id="412" r:id="rId19"/>
    <p:sldId id="365" r:id="rId20"/>
    <p:sldId id="366" r:id="rId21"/>
    <p:sldId id="466" r:id="rId22"/>
    <p:sldId id="367" r:id="rId23"/>
    <p:sldId id="368" r:id="rId24"/>
    <p:sldId id="364" r:id="rId25"/>
    <p:sldId id="457" r:id="rId26"/>
    <p:sldId id="369" r:id="rId27"/>
    <p:sldId id="370" r:id="rId28"/>
    <p:sldId id="371" r:id="rId29"/>
    <p:sldId id="465" r:id="rId30"/>
    <p:sldId id="459" r:id="rId31"/>
    <p:sldId id="460" r:id="rId32"/>
    <p:sldId id="461" r:id="rId33"/>
    <p:sldId id="462" r:id="rId34"/>
    <p:sldId id="463" r:id="rId35"/>
    <p:sldId id="464" r:id="rId36"/>
    <p:sldId id="372" r:id="rId37"/>
    <p:sldId id="458" r:id="rId38"/>
    <p:sldId id="373" r:id="rId39"/>
    <p:sldId id="454" r:id="rId40"/>
    <p:sldId id="417" r:id="rId41"/>
    <p:sldId id="415" r:id="rId42"/>
    <p:sldId id="439" r:id="rId43"/>
    <p:sldId id="440" r:id="rId44"/>
    <p:sldId id="453" r:id="rId45"/>
    <p:sldId id="441" r:id="rId46"/>
    <p:sldId id="442" r:id="rId47"/>
    <p:sldId id="444" r:id="rId48"/>
    <p:sldId id="445" r:id="rId49"/>
    <p:sldId id="447" r:id="rId50"/>
    <p:sldId id="448" r:id="rId51"/>
    <p:sldId id="443" r:id="rId52"/>
    <p:sldId id="324" r:id="rId5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>
      <p:cViewPr varScale="1">
        <p:scale>
          <a:sx n="82" d="100"/>
          <a:sy n="82" d="100"/>
        </p:scale>
        <p:origin x="151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8AED7-D1C6-4F51-84D7-49E0BD762EF6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B2AE6-8AC9-4DB6-8688-C4C33501AD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826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Başlık"/>
          <p:cNvSpPr>
            <a:spLocks noGrp="1"/>
          </p:cNvSpPr>
          <p:nvPr>
            <p:ph type="ctrTitle"/>
          </p:nvPr>
        </p:nvSpPr>
        <p:spPr>
          <a:xfrm>
            <a:off x="1432560" y="359897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22" name="21 Alt Başlık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1079-020F-4D85-B7D2-693028CBE51B}" type="datetime1">
              <a:rPr lang="tr-TR" smtClean="0"/>
              <a:t>28.04.2026</a:t>
            </a:fld>
            <a:endParaRPr lang="tr-TR"/>
          </a:p>
        </p:txBody>
      </p:sp>
      <p:sp>
        <p:nvSpPr>
          <p:cNvPr id="20" name="1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921433" y="1413803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A2C5-0662-44E4-AB39-740B2B96114E}" type="datetime1">
              <a:rPr lang="tr-TR" smtClean="0"/>
              <a:t>28.04.2026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58000" y="274640"/>
            <a:ext cx="1828800" cy="5851525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388EA-BBEE-484A-8DC1-C42A4E034A41}" type="datetime1">
              <a:rPr lang="tr-TR" smtClean="0"/>
              <a:t>28.04.2026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BEF-3C62-434E-98B6-CEFE234FA8D9}" type="datetime1">
              <a:rPr lang="tr-TR" smtClean="0"/>
              <a:t>28.04.2026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2282890" y="-54"/>
            <a:ext cx="68580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6BF2-2463-4C87-B807-EB0D0FC30B3F}" type="datetime1">
              <a:rPr lang="tr-TR" smtClean="0"/>
              <a:t>28.04.2026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Dikdörtgen"/>
          <p:cNvSpPr/>
          <p:nvPr/>
        </p:nvSpPr>
        <p:spPr bwMode="invGray">
          <a:xfrm>
            <a:off x="2286000" y="1"/>
            <a:ext cx="762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2408064" y="2745871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9F43-F816-4E30-A7ED-AAA0AE440FE9}" type="datetime1">
              <a:rPr lang="tr-TR" smtClean="0"/>
              <a:t>28.04.2026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328279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63440" y="328279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680F-860F-4C77-90A9-A699C883422A}" type="datetime1">
              <a:rPr lang="tr-TR" smtClean="0"/>
              <a:t>28.04.2026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3288-C2AA-435F-8888-508E8C9A01E2}" type="datetime1">
              <a:rPr lang="tr-TR" smtClean="0"/>
              <a:t>28.04.2026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126B-FD8A-43A1-8D69-1C34134A4534}" type="datetime1">
              <a:rPr lang="tr-TR" smtClean="0"/>
              <a:t>28.04.2026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Dikdörtgen"/>
          <p:cNvSpPr/>
          <p:nvPr/>
        </p:nvSpPr>
        <p:spPr bwMode="invGray">
          <a:xfrm>
            <a:off x="1014984" y="-54"/>
            <a:ext cx="73152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16777"/>
            <a:ext cx="3810000" cy="1162051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57200" y="1406965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978-1FD9-448E-BE12-1AF5A1B3566E}" type="datetime1">
              <a:rPr lang="tr-TR" smtClean="0"/>
              <a:t>28.04.2026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F2B3-01B1-4081-96D7-1D90C99CB4C9}" type="datetime1">
              <a:rPr lang="tr-TR" smtClean="0"/>
              <a:t>28.04.2026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838200" y="1143004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9" name="8 Akış Çizelgesi: İşlem"/>
          <p:cNvSpPr/>
          <p:nvPr/>
        </p:nvSpPr>
        <p:spPr>
          <a:xfrm rot="19468671">
            <a:off x="396725" y="954342"/>
            <a:ext cx="685800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Akış Çizelgesi: İşlem"/>
          <p:cNvSpPr/>
          <p:nvPr/>
        </p:nvSpPr>
        <p:spPr>
          <a:xfrm rot="2103354" flipH="1">
            <a:off x="5003667" y="936786"/>
            <a:ext cx="649224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Pasta"/>
          <p:cNvSpPr/>
          <p:nvPr/>
        </p:nvSpPr>
        <p:spPr>
          <a:xfrm>
            <a:off x="-815927" y="-815921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168818" y="21103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Halka"/>
          <p:cNvSpPr/>
          <p:nvPr/>
        </p:nvSpPr>
        <p:spPr>
          <a:xfrm rot="2315675">
            <a:off x="182883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>
          <a:xfrm>
            <a:off x="1012875" y="-54"/>
            <a:ext cx="813112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4 Başlık Yer Tutucusu"/>
          <p:cNvSpPr>
            <a:spLocks noGrp="1"/>
          </p:cNvSpPr>
          <p:nvPr>
            <p:ph type="title"/>
          </p:nvPr>
        </p:nvSpPr>
        <p:spPr>
          <a:xfrm>
            <a:off x="1435608" y="274639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9" name="8 Metin Yer Tutucusu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24" name="23 Veri Yer Tutucusu"/>
          <p:cNvSpPr>
            <a:spLocks noGrp="1"/>
          </p:cNvSpPr>
          <p:nvPr>
            <p:ph type="dt" sz="half" idx="2"/>
          </p:nvPr>
        </p:nvSpPr>
        <p:spPr>
          <a:xfrm>
            <a:off x="3581400" y="6305549"/>
            <a:ext cx="2133600" cy="476251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6540C18-94F5-464A-BABB-81F7C4379545}" type="datetime1">
              <a:rPr lang="tr-TR" smtClean="0"/>
              <a:t>28.04.2026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3"/>
          </p:nvPr>
        </p:nvSpPr>
        <p:spPr>
          <a:xfrm>
            <a:off x="5715000" y="6305549"/>
            <a:ext cx="2895600" cy="476251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13648" y="6305549"/>
            <a:ext cx="457200" cy="476251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5" name="14 Dikdörtgen"/>
          <p:cNvSpPr/>
          <p:nvPr/>
        </p:nvSpPr>
        <p:spPr bwMode="invGray">
          <a:xfrm>
            <a:off x="1014984" y="-54"/>
            <a:ext cx="73152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pic>
        <p:nvPicPr>
          <p:cNvPr id="14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sp>
        <p:nvSpPr>
          <p:cNvPr id="15" name="14 Dikdörtgen"/>
          <p:cNvSpPr/>
          <p:nvPr/>
        </p:nvSpPr>
        <p:spPr>
          <a:xfrm>
            <a:off x="1071538" y="359142"/>
            <a:ext cx="80255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r-TR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T.C.</a:t>
            </a:r>
          </a:p>
          <a:p>
            <a:pPr algn="ctr"/>
            <a:r>
              <a:rPr lang="tr-TR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GENÇLİK VE SPOR BAKANLIĞI</a:t>
            </a:r>
          </a:p>
          <a:p>
            <a:pPr algn="ctr"/>
            <a:r>
              <a:rPr lang="tr-TR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TÜRKİYE BADMİNTON FEDERASYONU</a:t>
            </a:r>
          </a:p>
        </p:txBody>
      </p:sp>
      <p:sp>
        <p:nvSpPr>
          <p:cNvPr id="6" name="5 Dikdörtgen"/>
          <p:cNvSpPr/>
          <p:nvPr/>
        </p:nvSpPr>
        <p:spPr>
          <a:xfrm>
            <a:off x="5084303" y="6215082"/>
            <a:ext cx="40596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tr-TR" sz="1400" b="1" cap="none" spc="0" dirty="0">
                <a:ln/>
                <a:solidFill>
                  <a:schemeClr val="accent3"/>
                </a:solidFill>
                <a:effectLst/>
              </a:rPr>
              <a:t>Hazırlayan :Türkiye Badminton Federasyonu</a:t>
            </a:r>
          </a:p>
          <a:p>
            <a:pPr algn="ctr"/>
            <a:r>
              <a:rPr lang="tr-TR" sz="1400" b="1" dirty="0">
                <a:ln/>
                <a:solidFill>
                  <a:schemeClr val="accent3"/>
                </a:solidFill>
              </a:rPr>
              <a:t>                     </a:t>
            </a:r>
            <a:endParaRPr lang="tr-TR" sz="1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6" name="Picture 2" descr="F:\BADMİNTON\HAKEM\KURAL RESİMLERİ\logo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4503" y="2188867"/>
            <a:ext cx="3265213" cy="3140992"/>
          </a:xfrm>
          <a:prstGeom prst="rect">
            <a:avLst/>
          </a:prstGeom>
          <a:noFill/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4932040" y="5949280"/>
            <a:ext cx="4165027" cy="832521"/>
          </a:xfrm>
        </p:spPr>
        <p:txBody>
          <a:bodyPr/>
          <a:lstStyle/>
          <a:p>
            <a:r>
              <a:rPr lang="tr-TR" sz="1400" b="1" dirty="0">
                <a:solidFill>
                  <a:schemeClr val="tx1"/>
                </a:solidFill>
              </a:rPr>
              <a:t>Merkez Hakem Kurulu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433" y="2276872"/>
            <a:ext cx="2847114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041" y="1450661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464563" y="184517"/>
            <a:ext cx="477173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MAÇ BAŞLAMADAN              ÖNCE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214413" y="1720840"/>
            <a:ext cx="70467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-OYUNA BAŞLAMADAN ÖNCE İKİ DAKİKALIK ISINMANIN 90.SANİYESİNDE ''OYNAMAYA HAZIRMISINIZ''DİYE ANONS YAPARIZ OYUNCULAR VE SEYİRCİLER DUYSUN DİYE</a:t>
            </a:r>
          </a:p>
          <a:p>
            <a:r>
              <a:rPr lang="en-US" sz="2000" dirty="0"/>
              <a:t>-OYUNCULARIN EŞYALARI,ÇANTALARI,RAKETLERİ SU ŞİŞELERİ,HAVLULARI VE BU GİBİ HAKEM SANDALYESİNİN YANINDAKİ KUTULARIN İÇİNDE BULUNACAKTIR.KUTULARDA ASILI BİR SEY OLMAYACAKTIR SADECE YEDEK RAKET ÜZERİNDE OLABİLİR.</a:t>
            </a:r>
            <a:endParaRPr lang="tr-TR" sz="2000" dirty="0"/>
          </a:p>
          <a:p>
            <a:r>
              <a:rPr lang="en-US" sz="2000" dirty="0"/>
              <a:t>BAŞLAMA ANONSUNDAN ÖNCE OYUNCULARIN DENEME SERVİSİ ATMALARINA İZİN VERİRİZ  SONRA MAÇI BAŞLATIRIZ</a:t>
            </a:r>
          </a:p>
          <a:p>
            <a:r>
              <a:rPr lang="en-US" sz="2000" dirty="0"/>
              <a:t>-TEKLER MAÇINDADA BİR İKİ KEZ DENEME SERVİSİ ATABİLİRLER.</a:t>
            </a:r>
            <a:endParaRPr lang="tr-TR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3"/>
            <a:ext cx="7261103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03849" y="444981"/>
            <a:ext cx="46830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KAĞIDI</a:t>
            </a:r>
            <a:endParaRPr kumimoji="0" lang="tr-TR" sz="6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475655" y="1916832"/>
            <a:ext cx="678554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 HER RALLİDEN SONRA SKOR KAĞIDINA SAYI YAZILMALI</a:t>
            </a:r>
          </a:p>
          <a:p>
            <a:r>
              <a:rPr lang="en-US" sz="2000" dirty="0"/>
              <a:t>-SKOR HER SATIRA BİR SAYI GELECEK ŞEKİLDE YAZILIR</a:t>
            </a:r>
            <a:endParaRPr lang="tr-TR" sz="2000" dirty="0"/>
          </a:p>
          <a:p>
            <a:r>
              <a:rPr lang="en-US" sz="2000" dirty="0"/>
              <a:t>-HER DİKEY SATIR BİR RALLİYİ </a:t>
            </a:r>
            <a:r>
              <a:rPr lang="tr-TR" sz="2000" dirty="0"/>
              <a:t> </a:t>
            </a:r>
            <a:r>
              <a:rPr lang="en-US" sz="2000" dirty="0"/>
              <a:t>TEMSİL EDER,BU OKUMANIN KOLAY OLMASINI SAĞLAR,HANGİ TARAFIN RALLİYİ KAZANDIĞINI TESPİT ET,</a:t>
            </a:r>
          </a:p>
          <a:p>
            <a:r>
              <a:rPr lang="en-US" sz="2000" dirty="0"/>
              <a:t>-BİR TARAFIN SAYISI SATIRI DOLDURURSA AŞAĞI SATIRA GEÇ</a:t>
            </a:r>
          </a:p>
          <a:p>
            <a:r>
              <a:rPr lang="en-US" sz="2000" dirty="0"/>
              <a:t>-SKOR NET VE TEMİZ GİRİLMELİDİR SAYILAR HASSAS NOKT</a:t>
            </a:r>
            <a:r>
              <a:rPr lang="tr-TR" sz="2000" dirty="0"/>
              <a:t>A</a:t>
            </a:r>
            <a:r>
              <a:rPr lang="en-US" sz="2000" dirty="0"/>
              <a:t>DIR.</a:t>
            </a:r>
          </a:p>
          <a:p>
            <a:r>
              <a:rPr lang="en-US" sz="2000" dirty="0"/>
              <a:t>-UNUTMAYIN SKOR KAĞIDI BİR HAKEMLERE YARDIM EDEN BİR ARAÇTIR.HATA YAPMAMAK İÇİN YAZINIZ OKUNAKLI OLMALIDIR.PANİK YAPMADAN.</a:t>
            </a:r>
          </a:p>
          <a:p>
            <a:r>
              <a:rPr lang="en-US" sz="2000" dirty="0"/>
              <a:t>-TURNUVA BAŞHAKEMİNİN SAĞLIKLI KARAR VERMESİNİ SAĞLAMALIDIR.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068" y="1442843"/>
            <a:ext cx="8143932" cy="3570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15817" y="444981"/>
            <a:ext cx="49710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KAĞIDI</a:t>
            </a:r>
            <a:endParaRPr kumimoji="0" lang="tr-TR" sz="6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12</a:t>
            </a:fld>
            <a:endParaRPr lang="tr-T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8179" y="1772816"/>
            <a:ext cx="756875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 rot="10800000" flipV="1">
            <a:off x="1000099" y="5260557"/>
            <a:ext cx="7925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ÖNCE SKORU YAZIN BAŞINIZ DİK YÜKSEK SESLE ANONSUNUZU YAPIN.</a:t>
            </a:r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1844825"/>
            <a:ext cx="7174010" cy="4719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99793" y="444981"/>
            <a:ext cx="51870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MAÇ</a:t>
            </a:r>
            <a:r>
              <a:rPr kumimoji="0" lang="tr-TR" sz="4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KAĞIDI</a:t>
            </a:r>
            <a:endParaRPr kumimoji="0" lang="tr-TR" sz="6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1214414" y="1450661"/>
            <a:ext cx="68859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ÖN HAZIRLIK</a:t>
            </a:r>
          </a:p>
          <a:p>
            <a:r>
              <a:rPr lang="en-US" dirty="0"/>
              <a:t>-''S''- ''R'' KURA ATISINDAN SONRA SERVİS ATANI VE KARŞILAYANI MAÇ KAĞIDINA İŞARETLERİZ TEKLER MAÇI İSE SADECE SERVİS ATANI İŞARETLERİZ</a:t>
            </a:r>
          </a:p>
          <a:p>
            <a:r>
              <a:rPr lang="en-US" dirty="0"/>
              <a:t>-HAKEM SANDALYESİNE OTURDUKTAN SONRA KURA ATIŞINDA KİM SAĞDA KİM SOLDA MAÇ KAĞIDINA İŞARETLERİZ ''L'' - ''R'‘</a:t>
            </a:r>
            <a:endParaRPr lang="tr-TR" dirty="0"/>
          </a:p>
          <a:p>
            <a:r>
              <a:rPr lang="en-US" dirty="0"/>
              <a:t>ÖN HAZIRLIK</a:t>
            </a:r>
          </a:p>
          <a:p>
            <a:r>
              <a:rPr lang="en-US" dirty="0"/>
              <a:t>-HER OYUNCUNUN İLK HANELERİNE ''0''YAZARIZ</a:t>
            </a:r>
          </a:p>
          <a:p>
            <a:r>
              <a:rPr lang="en-US" dirty="0"/>
              <a:t>-BAŞLAMA SAATİ-,HAKEMİN BAŞLA ANAONSUNDAN SONRA BAŞLAMA SAATİ BAŞLAR</a:t>
            </a:r>
          </a:p>
          <a:p>
            <a:r>
              <a:rPr lang="en-US" dirty="0"/>
              <a:t>-YENİ SKORU BİR SONRAKİ BOŞ KUTUCUĞA YAZ,BİR SONRAKİNDE SERVİS GEÇTİ İSE ONUN BİR SONRAKİ KUTUCUĞA YAZ</a:t>
            </a:r>
          </a:p>
          <a:p>
            <a:r>
              <a:rPr lang="en-US" dirty="0"/>
              <a:t>-ÇİFTLER MÜSABAKASINDA SAYI KAZANILDIĞINDA YER DEĞİŞTİRMİYORUZ NE ZAMAN SERVİSİ ATAR SAYI KAZANIRSA YER DEĞİŞTİRİYORUZ.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99793" y="444981"/>
            <a:ext cx="432047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MAÇ KAĞIDI</a:t>
            </a:r>
            <a:endParaRPr kumimoji="0" lang="tr-TR" sz="6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14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403648" y="1628800"/>
            <a:ext cx="65527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-EĞER SERVİS KARŞILAYAN TARAF SAYI KAZANIRSA SEVİS GEÇTİ DİYORUZ SKOR KAĞIDINA SON YAZIDAN SONRAKİ KUTUCUĞA SAYIYI YAZIYORUZ</a:t>
            </a:r>
          </a:p>
          <a:p>
            <a:r>
              <a:rPr lang="en-US" sz="2800" dirty="0"/>
              <a:t>-SKOR 20-20 İSE İLK BOŞLUĞA YUKARIDAN AŞAĞIYA BİR ÇAPRAZ ÇİZGİ ÇEKİYORUZ. </a:t>
            </a:r>
            <a:endParaRPr lang="tr-TR" sz="2800" dirty="0"/>
          </a:p>
          <a:p>
            <a:endParaRPr lang="en-US" sz="2800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1662216"/>
            <a:ext cx="7189665" cy="514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411387" y="215666"/>
            <a:ext cx="51849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MAÇ</a:t>
            </a:r>
            <a:r>
              <a:rPr kumimoji="0" lang="tr-TR" sz="4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KAĞIDI</a:t>
            </a:r>
            <a:endParaRPr kumimoji="0" lang="tr-TR" sz="6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15</a:t>
            </a:fld>
            <a:endParaRPr lang="tr-T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366" y="2852937"/>
            <a:ext cx="684076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475656" y="1916832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-AŞAĞIDA LİSTENENE</a:t>
            </a:r>
            <a:r>
              <a:rPr lang="tr-TR" dirty="0"/>
              <a:t>N</a:t>
            </a:r>
            <a:r>
              <a:rPr lang="en-US" dirty="0"/>
              <a:t> DURUMLAR OLUŞURSA UYGUN HARFLER OYUNCUNUN KUTUCUĞUNA İŞLENMELİDİR.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785786" y="1246939"/>
            <a:ext cx="8528811" cy="561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891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-108520" y="589267"/>
            <a:ext cx="89430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16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000100" y="1628798"/>
            <a:ext cx="68122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EĞER </a:t>
            </a:r>
            <a:r>
              <a:rPr lang="tr-TR" sz="2800" dirty="0"/>
              <a:t>UYGUNSUZ </a:t>
            </a:r>
            <a:r>
              <a:rPr lang="en-US" sz="2800" dirty="0"/>
              <a:t> BİR </a:t>
            </a:r>
            <a:r>
              <a:rPr lang="tr-TR" sz="2800" dirty="0"/>
              <a:t>DAVRANIŞ MEYDANA</a:t>
            </a:r>
            <a:r>
              <a:rPr lang="en-US" sz="2800" dirty="0"/>
              <a:t> GELİRSE MAÇ KAĞIDINA OYUNCUNUN HANESİNE ''W''VEYA ''F''HARFİ İLE  SAYIDAN SONRAKİ KUTUCUĞA YAZILIR. SET ARALARINDA VERİLİRSE SONRAKİ SET BAŞLAMADAN ÖNCE  0-0 DAN SONRA YAZILIR.</a:t>
            </a:r>
            <a:endParaRPr lang="tr-TR" sz="2800" dirty="0"/>
          </a:p>
          <a:p>
            <a:r>
              <a:rPr lang="tr-TR" sz="2800" dirty="0"/>
              <a:t>-OYUNCU DİSKALİFİYE OLURSA ‘’</a:t>
            </a:r>
            <a:r>
              <a:rPr lang="tr-TR" sz="2800" dirty="0" err="1"/>
              <a:t>Dis</a:t>
            </a:r>
            <a:r>
              <a:rPr lang="tr-TR" sz="2800" dirty="0"/>
              <a:t>’’OYUNU BIRAKIRSA ‘’</a:t>
            </a:r>
            <a:r>
              <a:rPr lang="tr-TR" sz="2800" dirty="0" err="1"/>
              <a:t>Ret’’OYUNCUNUN</a:t>
            </a:r>
            <a:r>
              <a:rPr lang="tr-TR" sz="2800" dirty="0"/>
              <a:t> HANESİNE YAZILACAKTIR.</a:t>
            </a:r>
            <a:endParaRPr lang="en-US" sz="2800" dirty="0"/>
          </a:p>
        </p:txBody>
      </p:sp>
      <p:sp>
        <p:nvSpPr>
          <p:cNvPr id="4" name="Dikdörtgen 3"/>
          <p:cNvSpPr/>
          <p:nvPr/>
        </p:nvSpPr>
        <p:spPr>
          <a:xfrm>
            <a:off x="2627784" y="589265"/>
            <a:ext cx="3960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lang="tr-T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785786" y="1246939"/>
            <a:ext cx="8528811" cy="561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891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-108520" y="589267"/>
            <a:ext cx="89430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17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000099" y="1628800"/>
            <a:ext cx="792597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-TURNUVA BAŞHAKEMİNİ KORT’A ÇAĞIRDIĞIMIZ ZAMAN </a:t>
            </a:r>
            <a:r>
              <a:rPr lang="en-US" sz="2400" dirty="0"/>
              <a:t>'‘</a:t>
            </a:r>
            <a:r>
              <a:rPr lang="tr-TR" sz="2400" dirty="0"/>
              <a:t>R</a:t>
            </a:r>
            <a:r>
              <a:rPr lang="en-US" sz="2400" dirty="0"/>
              <a:t>'' </a:t>
            </a:r>
            <a:r>
              <a:rPr lang="tr-TR" sz="2400" dirty="0"/>
              <a:t>HARFİNİ YAZARIZ</a:t>
            </a:r>
          </a:p>
          <a:p>
            <a:r>
              <a:rPr lang="tr-TR" sz="2400" dirty="0"/>
              <a:t>-SAKATLIK DURUMUNDA </a:t>
            </a:r>
            <a:r>
              <a:rPr lang="en-US" sz="2400" dirty="0"/>
              <a:t>'‘</a:t>
            </a:r>
            <a:r>
              <a:rPr lang="tr-TR" sz="2400" dirty="0"/>
              <a:t> I </a:t>
            </a:r>
            <a:r>
              <a:rPr lang="en-US" sz="2400" dirty="0"/>
              <a:t>'' </a:t>
            </a:r>
            <a:r>
              <a:rPr lang="tr-TR" sz="2400" dirty="0"/>
              <a:t>HARFİNİ OUYUNCUNUN HANESİNE  YAZARIZ  ALTINDAKİ  VEYA ÜSTÜNDEKİ BOŞLUĞA BAŞ HAKEMİ ÇAĞIRDIĞIMIZ İÇİN </a:t>
            </a:r>
            <a:r>
              <a:rPr lang="en-US" sz="2400" dirty="0"/>
              <a:t>'‘</a:t>
            </a:r>
            <a:r>
              <a:rPr lang="tr-TR" sz="2400" dirty="0"/>
              <a:t> R </a:t>
            </a:r>
            <a:r>
              <a:rPr lang="en-US" sz="2400" dirty="0"/>
              <a:t>'' </a:t>
            </a:r>
            <a:r>
              <a:rPr lang="tr-TR" sz="2400" dirty="0"/>
              <a:t>HARFİNİ YAZARIZ.</a:t>
            </a:r>
          </a:p>
          <a:p>
            <a:r>
              <a:rPr lang="en-US" sz="2400" dirty="0"/>
              <a:t>-EĞER MAÇA ARA VERİLECEKSE ''S'' HARFİNİ SERVİS ATAN OYUNCUNUN HANESİNE YAZARIZ.</a:t>
            </a:r>
          </a:p>
          <a:p>
            <a:r>
              <a:rPr lang="en-US" sz="2400" dirty="0"/>
              <a:t>-EĞER BAŞ HAKEM ÇİZGİ HAKEMİNİN KARARINI DEĞİŞTİRİRSE ''O''HARFİNİ SKORUN HEMEN ALTINA VEYA ÜSTÜNE YAZARIZ.</a:t>
            </a:r>
          </a:p>
          <a:p>
            <a:r>
              <a:rPr lang="en-US" sz="2400" dirty="0"/>
              <a:t>-EĞER SERVİS KORTU HATASI DÜZELTİLİRSE ''C'' HARFİNİ O SAYININ ALTINA VEYA ÜSTÜNE YAZARIZ</a:t>
            </a:r>
            <a:endParaRPr lang="tr-TR" sz="2400" dirty="0"/>
          </a:p>
        </p:txBody>
      </p:sp>
      <p:sp>
        <p:nvSpPr>
          <p:cNvPr id="4" name="Dikdörtgen 3"/>
          <p:cNvSpPr/>
          <p:nvPr/>
        </p:nvSpPr>
        <p:spPr>
          <a:xfrm>
            <a:off x="2627784" y="589265"/>
            <a:ext cx="3960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lang="tr-T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58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2699793" y="357166"/>
            <a:ext cx="48245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18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115616" y="1803716"/>
            <a:ext cx="75608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-HER SERVİS ATIŞINDA SERVİS HAKEMİ İLE KISA SÜRE GÖZ</a:t>
            </a:r>
            <a:r>
              <a:rPr lang="tr-TR" dirty="0"/>
              <a:t>  </a:t>
            </a:r>
            <a:r>
              <a:rPr lang="en-US" dirty="0"/>
              <a:t>GÖZE GELİN GÜRÜLTÜDEN SESİNİ DUYAMAZSINIZ EĞER BİR FAUL VARSA</a:t>
            </a:r>
          </a:p>
          <a:p>
            <a:pPr marL="285750" indent="-285750">
              <a:buFontTx/>
              <a:buChar char="-"/>
            </a:pPr>
            <a:r>
              <a:rPr lang="en-US" dirty="0"/>
              <a:t>GÖZ GÖZE GELDİKTEN SONRA FAUL YOKSA OYUNU TAKİBE DEVAM EDİN</a:t>
            </a:r>
            <a:endParaRPr lang="tr-TR" dirty="0"/>
          </a:p>
          <a:p>
            <a:r>
              <a:rPr lang="en-US" dirty="0"/>
              <a:t>-MAÇ ESNASINDA SKORU HIZLICA YAZIN OUYNCULARI VE KORTU UZUN SÜRE TAKİP EDİN</a:t>
            </a:r>
          </a:p>
          <a:p>
            <a:r>
              <a:rPr lang="en-US" dirty="0"/>
              <a:t>-ELEKTRONİK SKORPED KULLANIYORSAKTA AYNISINI YAPALIM</a:t>
            </a:r>
          </a:p>
          <a:p>
            <a:r>
              <a:rPr lang="en-US" dirty="0"/>
              <a:t>-SKORBORTA HIZLICA GÖZ ATIN DOĞRUMU DİYE</a:t>
            </a:r>
            <a:endParaRPr lang="tr-TR" dirty="0"/>
          </a:p>
          <a:p>
            <a:r>
              <a:rPr lang="en-US" b="1" dirty="0"/>
              <a:t>TOP DEĞİŞTİRME</a:t>
            </a:r>
          </a:p>
          <a:p>
            <a:r>
              <a:rPr lang="en-US" dirty="0"/>
              <a:t>-İKİ OYUNCU AYNI FİKİRDEYSE BAŞINIZI SALLAYARAK EVET DİYEBİLİRİZ VEYA ELİMİZLE İŞARET EDERİZ.</a:t>
            </a:r>
          </a:p>
          <a:p>
            <a:r>
              <a:rPr lang="en-US" dirty="0"/>
              <a:t>-EĞER BİR OYUNCU İSTEMİYORSA KARAR SİZİN DEĞİŞTİRMEK İSTEYEN SERVİSİ ATIYORMU YOKSA KARŞILIYORMU BUNA BAKIN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1759076"/>
            <a:ext cx="7715304" cy="218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2699793" y="357166"/>
            <a:ext cx="48965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19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214414" y="1916832"/>
            <a:ext cx="56435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-ANONSA BAŞLADIĞIMIZDA ÖNCE SAĞ ELİMİZİ AŞAĞI TARAFA DOĞRU GÖSTEREREK SAĞIMIZDAKİ OYUNCUYU TANITIRIZ</a:t>
            </a:r>
          </a:p>
          <a:p>
            <a:r>
              <a:rPr lang="en-US" dirty="0"/>
              <a:t>-SOL ELİMİZİ AŞAĞIYA DOĞRU GÖTEREREK SOLDAKİ OYUNCUYU TANITIRIZ.</a:t>
            </a:r>
          </a:p>
          <a:p>
            <a:r>
              <a:rPr lang="en-US" dirty="0"/>
              <a:t>-SERVİS ATANI SÖYLERKEN KOLUMUZLA GÖSTERMEYİZ.</a:t>
            </a:r>
          </a:p>
          <a:p>
            <a:r>
              <a:rPr lang="en-US" dirty="0"/>
              <a:t>-ANONS YAPARKEN BAŞINIZI DİK TUTUN SKOR KAĞIDINI DOLDURMAYIN VEYA KAĞIDI KALDIRIP YÜZÜNÜZÜ KAPATMAYIN</a:t>
            </a:r>
            <a:endParaRPr lang="tr-TR" dirty="0"/>
          </a:p>
          <a:p>
            <a:r>
              <a:rPr lang="en-US" dirty="0"/>
              <a:t>-BAŞKA BİR MAÇIN ANONSU VARSA BEKLEYİN SONRA BAŞLAYIN BAŞLARKEN 0-0 DİYOR OYUNCULAR NE ZAMAN HAZIRSA BAŞLA DİYORUZ</a:t>
            </a:r>
          </a:p>
          <a:p>
            <a:r>
              <a:rPr lang="en-US" dirty="0"/>
              <a:t>-GÜRÜLTÜ VARSA SKOR İÇİN BİRAZ BEKLEYİN ,BİR SONRAKİ RALLİ GECİKECEK</a:t>
            </a:r>
          </a:p>
          <a:p>
            <a:r>
              <a:rPr lang="en-US" dirty="0"/>
              <a:t>-BÜTÜN ANONSLAR DOĞRU TEMİZ VE ANLAŞILIR OLMALI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Dikdörtgen"/>
          <p:cNvSpPr/>
          <p:nvPr/>
        </p:nvSpPr>
        <p:spPr>
          <a:xfrm>
            <a:off x="285720" y="625065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12" name="11 Dikdörtgen"/>
          <p:cNvSpPr/>
          <p:nvPr/>
        </p:nvSpPr>
        <p:spPr>
          <a:xfrm>
            <a:off x="1475656" y="1620194"/>
            <a:ext cx="716831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MÜSABAKA BAŞHAKEMİ VE SERVİS HAKEMLERİNE TALİMATLAR </a:t>
            </a:r>
            <a:endParaRPr lang="tr-TR" sz="6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10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13" name="Picture 4" descr="C:\Users\başkanlık\Desktop\bayrak_07_yunus_tam35-blogspot-com.gif"/>
          <p:cNvPicPr>
            <a:picLocks noChangeAspect="1" noChangeArrowheads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52" y="0"/>
            <a:ext cx="2571736" cy="162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44624"/>
            <a:ext cx="1468849" cy="145554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000100" y="2295455"/>
            <a:ext cx="79296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tr-T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555777" y="357166"/>
            <a:ext cx="5040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20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214414" y="1592910"/>
            <a:ext cx="724601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n-US" sz="1600" dirty="0"/>
              <a:t>SİZİN İZNİNİZ OLMADAN TEST YAPTIRMAYIN</a:t>
            </a:r>
          </a:p>
          <a:p>
            <a:r>
              <a:rPr lang="en-US" sz="1600" dirty="0"/>
              <a:t>-RAKET TESTİ YAPTIRMAYIN</a:t>
            </a:r>
          </a:p>
          <a:p>
            <a:r>
              <a:rPr lang="en-US" sz="1600" dirty="0"/>
              <a:t>-TURNUVA BAŞHAKEMİNİN TALİMATLARINI UYGULAYIN TOPUN HIZI VEYA KIRMA KONUSUNDA</a:t>
            </a:r>
          </a:p>
          <a:p>
            <a:r>
              <a:rPr lang="en-US" sz="1600" dirty="0"/>
              <a:t>-MOB LAZIM OLDUĞUNDA KORTU TEMİZLEYİN DİYE ANONS EDİN</a:t>
            </a:r>
          </a:p>
          <a:p>
            <a:r>
              <a:rPr lang="en-US" sz="1600" dirty="0"/>
              <a:t>-SİZ ELİNİZLE GÖSTERMEYİN Sİ</a:t>
            </a:r>
            <a:r>
              <a:rPr lang="tr-TR" sz="1600" dirty="0"/>
              <a:t>L</a:t>
            </a:r>
            <a:r>
              <a:rPr lang="en-US" sz="1600" dirty="0"/>
              <a:t>İNECEK YERİ OYUNCULAR GÖSTERSİN</a:t>
            </a:r>
            <a:endParaRPr lang="tr-TR" sz="1600" dirty="0"/>
          </a:p>
          <a:p>
            <a:r>
              <a:rPr lang="en-US" sz="1600" dirty="0"/>
              <a:t>-KORT SİLİNİRKEN OYUNCULARIN HAVLU İLE KURULANMASINA SU İÇMESİNE İZİN VERİLİR</a:t>
            </a:r>
          </a:p>
          <a:p>
            <a:r>
              <a:rPr lang="en-US" sz="1600" dirty="0"/>
              <a:t>-OYUNCULAR TEMİZLENME SONRASINDA HIZLICA KORTA DÖNMELİDİRLER</a:t>
            </a:r>
          </a:p>
          <a:p>
            <a:r>
              <a:rPr lang="en-US" sz="1600" dirty="0"/>
              <a:t>-OYUNCULAR RALLİ SONUNDA HIZLICA HAVLU KULLANMALARINA İZİN VERİLİR.</a:t>
            </a:r>
          </a:p>
          <a:p>
            <a:r>
              <a:rPr lang="en-US" sz="1600" dirty="0"/>
              <a:t>-SERVİS ATANIN VEYA KARŞILAYANIN OYUNU YAVAŞLATMASINA İZİN VERİLMEZ.</a:t>
            </a:r>
          </a:p>
          <a:p>
            <a:r>
              <a:rPr lang="en-US" sz="1600" dirty="0"/>
              <a:t>-NORMAL YADA </a:t>
            </a:r>
            <a:r>
              <a:rPr lang="tr-TR" sz="1600" dirty="0"/>
              <a:t> </a:t>
            </a:r>
            <a:r>
              <a:rPr lang="en-US" sz="1600" dirty="0"/>
              <a:t>ANORMAL Bİ</a:t>
            </a:r>
            <a:r>
              <a:rPr lang="tr-TR" sz="1600" dirty="0"/>
              <a:t>R</a:t>
            </a:r>
            <a:r>
              <a:rPr lang="en-US" sz="1600" dirty="0"/>
              <a:t> OLAY OLDUĞUNDA</a:t>
            </a:r>
          </a:p>
          <a:p>
            <a:r>
              <a:rPr lang="en-US" sz="1600" dirty="0"/>
              <a:t>-OYUNDA GECİKME</a:t>
            </a:r>
          </a:p>
          <a:p>
            <a:r>
              <a:rPr lang="en-US" sz="1600" dirty="0"/>
              <a:t>-KORTA TER ATMA</a:t>
            </a:r>
          </a:p>
          <a:p>
            <a:r>
              <a:rPr lang="en-US" sz="1600" dirty="0"/>
              <a:t>-İZİNSİZ KORTTAN AYRILMA MOLALAR VE SET  ARALARI HARİÇ.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MAÇ ESNASINDA</a:t>
            </a:r>
            <a:br>
              <a:rPr lang="tr-T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OYUN TEKRARI(LET)</a:t>
            </a:r>
            <a:br>
              <a:rPr lang="tr-TR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1600" dirty="0"/>
              <a:t>BİR OYUNCU YANLIŞ TARAFTAN SERVİS KULLANMIŞ İSE BİR İKİ VURUŞTAN SONRA FARK EDİLİRSE OYUNU </a:t>
            </a:r>
            <a:r>
              <a:rPr lang="tr-TR" sz="1600" dirty="0">
                <a:solidFill>
                  <a:srgbClr val="FF0000"/>
                </a:solidFill>
              </a:rPr>
              <a:t>LET</a:t>
            </a:r>
            <a:r>
              <a:rPr lang="tr-TR" sz="1600" dirty="0"/>
              <a:t> DİYEREK DURDURURUZ VE DOĞRU YERDEN SERVİS KULLANARAK DEVAM ETTİRİRİZ BU BİR HATA DEĞİLDİR.</a:t>
            </a:r>
          </a:p>
          <a:p>
            <a:r>
              <a:rPr lang="tr-TR" sz="1600" dirty="0"/>
              <a:t>EĞER FARK ETMEZ İSEK RALLİYE DEVAM EDER SONRADAN  FARK ETMİŞ İSEK RALLİNİN SONUNU BEKLERİZ YANLIŞ YERDEN SERVİS KULLANAN KİŞİ SAYI KAZANMIŞ İSE </a:t>
            </a:r>
            <a:r>
              <a:rPr lang="tr-TR" sz="1600" dirty="0">
                <a:solidFill>
                  <a:srgbClr val="FF0000"/>
                </a:solidFill>
              </a:rPr>
              <a:t>LET</a:t>
            </a:r>
            <a:r>
              <a:rPr lang="tr-TR" sz="1600" dirty="0"/>
              <a:t> DERİZ KARŞI TARAF SAYI KAZANMIŞ İSE SAYISINI VERİR OYUNU DEVAM ETTİRİRİZ.</a:t>
            </a:r>
          </a:p>
          <a:p>
            <a:r>
              <a:rPr lang="tr-TR" sz="1600" dirty="0"/>
              <a:t>TOP HAVADA İKEN KOÇ OYUNA MÜDAHELE EDEREK İÇERİDE VEYA DIŞARIDA DER İSE </a:t>
            </a:r>
            <a:r>
              <a:rPr lang="tr-TR" sz="1600" dirty="0">
                <a:solidFill>
                  <a:srgbClr val="FF0000"/>
                </a:solidFill>
              </a:rPr>
              <a:t>LET</a:t>
            </a:r>
            <a:r>
              <a:rPr lang="tr-TR" sz="1600" dirty="0"/>
              <a:t> DİYEREK OYUNU DURDURURUZ TURNUVA BAŞ HAKEMİNE BİLGİ VERİRİZ.</a:t>
            </a:r>
          </a:p>
          <a:p>
            <a:r>
              <a:rPr lang="tr-TR" sz="1600" dirty="0"/>
              <a:t>ÇİFTE HATA VERİLDİĞİNDE (KARŞILAMA VE SERVİS)</a:t>
            </a:r>
            <a:r>
              <a:rPr lang="tr-TR" sz="1600" dirty="0">
                <a:solidFill>
                  <a:srgbClr val="FF0000"/>
                </a:solidFill>
              </a:rPr>
              <a:t>LET</a:t>
            </a:r>
            <a:r>
              <a:rPr lang="tr-TR" sz="1600" dirty="0"/>
              <a:t> DERİZ OYUNU TEKRAR BAŞLATIRIZ.</a:t>
            </a:r>
          </a:p>
          <a:p>
            <a:r>
              <a:rPr lang="tr-TR" sz="1600" dirty="0"/>
              <a:t>RAKİP OYUNCU HAZIR OLMADAN SERVİS ATILIRSA </a:t>
            </a:r>
            <a:r>
              <a:rPr lang="tr-TR" sz="1600" dirty="0">
                <a:solidFill>
                  <a:srgbClr val="FF0000"/>
                </a:solidFill>
              </a:rPr>
              <a:t>LET</a:t>
            </a:r>
            <a:r>
              <a:rPr lang="tr-TR" sz="1600" dirty="0"/>
              <a:t> DER OYUNU DURDURURUZ.SERVİS ATAN OYUNCU RAKİBİ HAZIR OLDUĞU ZAMAN SERVİS KULLANACAKTIR.</a:t>
            </a:r>
          </a:p>
          <a:p>
            <a:r>
              <a:rPr lang="tr-TR" sz="1600" dirty="0"/>
              <a:t>DIŞARIDAN SAHAYA BİR CİSİM OYUNCULARIN GÖRÜŞ ALANI İÇERİSİNDE SAHAYA DÜŞERSE </a:t>
            </a:r>
            <a:r>
              <a:rPr lang="tr-TR" sz="1600" dirty="0">
                <a:solidFill>
                  <a:srgbClr val="FF0000"/>
                </a:solidFill>
              </a:rPr>
              <a:t>LET</a:t>
            </a:r>
            <a:r>
              <a:rPr lang="tr-TR" sz="1600" dirty="0"/>
              <a:t> DER OYUNU DURDURURUZ.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21</a:t>
            </a:fld>
            <a:endParaRPr lang="tr-TR"/>
          </a:p>
        </p:txBody>
      </p:sp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73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1" y="1628800"/>
            <a:ext cx="4363988" cy="522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2555777" y="357166"/>
            <a:ext cx="5040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22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214414" y="1628800"/>
            <a:ext cx="40056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-ÇİZGİ HAKEMİ İLE KARARSIZLIĞA DÜŞERSENİZ ONUN KARARINI YOK SAYIN DÜZELTİYORUM İÇERİDE VEYA DIŞARIDA DİYEREK DÜZELT SONRADA SERVİS GEÇTİ SKORU SÖYLEYEREK DEVAM ET</a:t>
            </a:r>
            <a:endParaRPr lang="tr-TR" dirty="0"/>
          </a:p>
          <a:p>
            <a:r>
              <a:rPr lang="en-US" dirty="0"/>
              <a:t>-MOLA ANONSU YAPILDIKTAN SONRA HIZLICA SAHAYI TEMİZLETİN TÜY VE TERDEN</a:t>
            </a:r>
          </a:p>
          <a:p>
            <a:r>
              <a:rPr lang="en-US" dirty="0"/>
              <a:t>-İKİ DAKİKALIK MOLALARDA SERVİS HAKEMİ BAŞ HAKEMİN YANINA GİDECEK VE KORTA BAKACAK.</a:t>
            </a:r>
          </a:p>
          <a:p>
            <a:endParaRPr lang="en-US" dirty="0"/>
          </a:p>
        </p:txBody>
      </p:sp>
      <p:pic>
        <p:nvPicPr>
          <p:cNvPr id="13" name="Picture 2" descr="C:\Users\CENGİZ\Desktop\67540261_1834954986607747_2971068795516354560_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450661"/>
            <a:ext cx="3168352" cy="521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311955"/>
            <a:ext cx="7925971" cy="555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2555777" y="302105"/>
            <a:ext cx="48965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23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115616" y="1700808"/>
            <a:ext cx="763284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-MOLALARDA VE OYUN SONLARINDA ÇİFT MÜSABAKALARINDA</a:t>
            </a:r>
            <a:r>
              <a:rPr lang="tr-TR" sz="2400" dirty="0"/>
              <a:t> </a:t>
            </a:r>
            <a:r>
              <a:rPr lang="en-US" sz="2400" dirty="0"/>
              <a:t>SERVİSİ KİM ATIYOR KİM KARŞILIYOR</a:t>
            </a:r>
            <a:r>
              <a:rPr lang="tr-TR" sz="2400" dirty="0"/>
              <a:t> </a:t>
            </a:r>
            <a:r>
              <a:rPr lang="en-US" sz="2400" dirty="0"/>
              <a:t>SONRAKİ SETLERDE YERLEŞMELERİNE GÖRE YAZ.</a:t>
            </a:r>
          </a:p>
          <a:p>
            <a:r>
              <a:rPr lang="en-US" sz="2400" dirty="0"/>
              <a:t>-MOLALARDA KOÇLARIN AMACI OYUNCULARA NASIL SERVİS ATACAĞINI VE KARŞILAYACAĞINI ANLATMAK OLACAKTIR.</a:t>
            </a:r>
            <a:endParaRPr lang="tr-TR" sz="2400" dirty="0"/>
          </a:p>
          <a:p>
            <a:r>
              <a:rPr lang="en-US" sz="2400" dirty="0"/>
              <a:t>-ZAMANI DOĞRU TUT</a:t>
            </a:r>
          </a:p>
          <a:p>
            <a:r>
              <a:rPr lang="en-US" sz="2400" dirty="0"/>
              <a:t>-MOLALARDA OYUNCULARIN NEREDE</a:t>
            </a:r>
            <a:r>
              <a:rPr lang="tr-TR" sz="2400" dirty="0"/>
              <a:t> </a:t>
            </a:r>
            <a:r>
              <a:rPr lang="en-US" sz="2400" dirty="0"/>
              <a:t>OLACAKLARINI BİLİYORLAR 20 SANİYE ANONSUNDAN SONRA KOÇ KORTTAN AYRILMALI</a:t>
            </a:r>
          </a:p>
          <a:p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14950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27784" y="444981"/>
            <a:ext cx="591633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MAÇ SONUNDA</a:t>
            </a:r>
            <a:endParaRPr kumimoji="0" lang="tr-TR" sz="6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24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000099" y="1500174"/>
            <a:ext cx="79259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MAÇ SONUNDA</a:t>
            </a:r>
          </a:p>
          <a:p>
            <a:r>
              <a:rPr lang="en-US" sz="2400" dirty="0"/>
              <a:t>-SET SKORUNU YAZ DAİRE İÇİNE AL ORTAYA BİR ÇİZGİ ÇEK</a:t>
            </a:r>
          </a:p>
          <a:p>
            <a:r>
              <a:rPr lang="en-US" sz="2400" dirty="0"/>
              <a:t>-TAMAMLANAN OYUN PUANINI SKOR KAĞIDINA YAZ</a:t>
            </a:r>
          </a:p>
          <a:p>
            <a:r>
              <a:rPr lang="en-US" sz="2400" dirty="0"/>
              <a:t>-TEKRAR SERVİS ATANI VE KARILAYANIN SKOR HANESİNE ''0''YAZARAK DEVAM EDERİZ</a:t>
            </a:r>
          </a:p>
          <a:p>
            <a:r>
              <a:rPr lang="en-US" sz="2400" dirty="0"/>
              <a:t>-BİR SONRAKİ OYUN İÇİN ''S'' ''R'' ÇİFT MAÇI İSE YAZARIZ</a:t>
            </a:r>
            <a:endParaRPr lang="tr-TR" sz="2400" dirty="0"/>
          </a:p>
          <a:p>
            <a:r>
              <a:rPr lang="en-US" sz="2400" dirty="0"/>
              <a:t>-OYUN PUANINI YAZ VE DAİRE İÇİNE AL</a:t>
            </a:r>
          </a:p>
          <a:p>
            <a:r>
              <a:rPr lang="en-US" sz="2400" dirty="0"/>
              <a:t>-OYUN BİTİŞ SAATİNİ BAŞHAKEMİN SET DEDİĞİ ZAMANDIR.OYUNU KAZANANIDA TAKİP EDİN</a:t>
            </a:r>
          </a:p>
          <a:p>
            <a:r>
              <a:rPr lang="en-US" sz="2400" dirty="0"/>
              <a:t>-OYUNUN PUANLARINI DOLDURUN</a:t>
            </a:r>
          </a:p>
          <a:p>
            <a:r>
              <a:rPr lang="en-US" sz="2400" dirty="0"/>
              <a:t>-OYUNU KAZANAN TARAFIN İSMİNİ DAİRE İÇİNE ALIN</a:t>
            </a:r>
            <a:endParaRPr lang="tr-TR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14950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27784" y="444981"/>
            <a:ext cx="591633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MAÇ SONUNDA</a:t>
            </a:r>
            <a:endParaRPr kumimoji="0" lang="tr-TR" sz="6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25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000099" y="1500174"/>
            <a:ext cx="616418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MAÇ SONRASI</a:t>
            </a:r>
          </a:p>
          <a:p>
            <a:r>
              <a:rPr lang="en-US" sz="2400" dirty="0"/>
              <a:t>-KORTDAN AYRILDIKTAN SONRA SÜREYİ HESAPLAYIP YAZIN</a:t>
            </a:r>
          </a:p>
          <a:p>
            <a:r>
              <a:rPr lang="en-US" sz="2400" dirty="0"/>
              <a:t>-EĞER DETAYLI AÇIKLAMALAR YAPACAK İSEK MAÇ KAĞIDININ ÖN TARAFINDA YAZACAK YER YOK İSE ''AÇIKLAMALAR ARKADA ''YAZIP KAĞIDIN ARKASINA AÇIKLAMALARIMIZI YAZABİLİRİZ.</a:t>
            </a:r>
          </a:p>
          <a:p>
            <a:r>
              <a:rPr lang="en-US" sz="2400" dirty="0"/>
              <a:t>-MAÇ KAĞIDINI İMZALAYIN TURNUVA BAŞ HAKEMİNE İMZALATIN VE MAÇ KONTROLA TESLİM EDİN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15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2411386" y="302105"/>
            <a:ext cx="46088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SONUNDA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26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214414" y="1700808"/>
            <a:ext cx="71740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OYUN BİTTİĞİNDE MUTLAKA SET DİYE BAĞIRIRIZ.</a:t>
            </a:r>
          </a:p>
          <a:p>
            <a:r>
              <a:rPr lang="en-US" dirty="0"/>
              <a:t>-MAÇ BİTTİĞİNDE MUTLAKA BİTİŞ SAATİNİ YAZIN</a:t>
            </a:r>
            <a:endParaRPr lang="tr-TR" dirty="0"/>
          </a:p>
          <a:p>
            <a:r>
              <a:rPr lang="en-US" dirty="0"/>
              <a:t>-SET DUYURUNUZUN ARDINDAN OYUNCULARLA EL SIKIŞIN GÜLÜMSEYEREK</a:t>
            </a:r>
          </a:p>
          <a:p>
            <a:r>
              <a:rPr lang="en-US" dirty="0"/>
              <a:t>-SON ANONSUNUZDAN SONRA SANDALYEDEN İNİN EN KISA ZAMANDA SERVİS HAKEMİNİZLE ÇIKIŞ NOKTASINA GİDİN.</a:t>
            </a:r>
          </a:p>
          <a:p>
            <a:r>
              <a:rPr lang="en-US" dirty="0"/>
              <a:t>-ÇIKIŞ NOKTASINDA SERVİS HAKEMİ İLE BEKLEYİN ÇİZGİ HAKEMLERİNİ VE SAHA GÖREVLİLERİNİ BEKLEYİN HEP BERABER SAHADAN AYRILIN</a:t>
            </a:r>
          </a:p>
          <a:p>
            <a:r>
              <a:rPr lang="en-US" dirty="0"/>
              <a:t>-TÜM KORT GÖREVLİLERİNE TEŞEKKÜR ETTİKTEN SONRA ORADAN AYRILIN</a:t>
            </a:r>
          </a:p>
          <a:p>
            <a:r>
              <a:rPr lang="en-US" dirty="0"/>
              <a:t>-MAÇ KAĞIDINI DOLDURDUKTAN SONRA ZAMANI VE KULLANILAN TOPLARI YAZDIKTAN SONRA  ORADAN AYRILIN</a:t>
            </a:r>
          </a:p>
          <a:p>
            <a:endParaRPr lang="en-US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71612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2627784" y="302105"/>
            <a:ext cx="45365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SONUNDA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27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214414" y="1500173"/>
            <a:ext cx="7534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-EĞER SARI VEYA KIRMIZI KART GÖSTERİLMİŞSE MAÇ KAĞIDINA İŞARETLEN</a:t>
            </a:r>
            <a:r>
              <a:rPr lang="tr-TR" dirty="0"/>
              <a:t>İR </a:t>
            </a:r>
            <a:r>
              <a:rPr lang="en-US" dirty="0"/>
              <a:t>MAÇ KAĞIDININ </a:t>
            </a:r>
            <a:r>
              <a:rPr lang="tr-TR" dirty="0"/>
              <a:t>ÖNÜNE  VEYA  </a:t>
            </a:r>
            <a:r>
              <a:rPr lang="en-US" dirty="0"/>
              <a:t>ARKASINA YAZ VE TURNUVA BAŞ HAKEMİNE BİLGİ VER.</a:t>
            </a:r>
          </a:p>
          <a:p>
            <a:r>
              <a:rPr lang="en-US" dirty="0"/>
              <a:t>-MAÇ KAĞIDINI MÜMKÜN OLDUGU KADAR ÇABUK TURNUVA BAŞHAKEMİNE İMZALAT.</a:t>
            </a:r>
          </a:p>
          <a:p>
            <a:r>
              <a:rPr lang="en-US" dirty="0"/>
              <a:t>-EĞER ELEKTRONİK SKORPED KULLANIYORSAK MAÇ KAĞIDINI YAZDIRIP AYNI İŞLEMLERİ YAPIYIRUZ </a:t>
            </a:r>
            <a:r>
              <a:rPr lang="tr-TR" dirty="0"/>
              <a:t> </a:t>
            </a:r>
            <a:r>
              <a:rPr lang="en-US" dirty="0"/>
              <a:t>TURNUVA BAŞHAKEMİNİN BİLGİSİNDE.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50296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2411386" y="302105"/>
            <a:ext cx="5184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SERVİS HAKEMİNE     TALİMATLAR</a:t>
            </a:r>
            <a:endParaRPr lang="tr-TR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28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214413" y="1700808"/>
            <a:ext cx="77116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-MAÇTAN ÖNCE FİLELERİ ÖLÇMEK GEREKMİYOR.</a:t>
            </a:r>
          </a:p>
          <a:p>
            <a:r>
              <a:rPr lang="en-US" dirty="0"/>
              <a:t>-FİLE ENGİN GÖRÜNÜYORSA MOLALARDA PERSONEL ÇAĞIRILARAK AYARLATILIR.</a:t>
            </a:r>
            <a:endParaRPr lang="tr-TR" dirty="0"/>
          </a:p>
          <a:p>
            <a:r>
              <a:rPr lang="en-US" dirty="0"/>
              <a:t>-SERVİS HAKEMİ İKEN BACAKLARINI UZATMA AYAKLARINI SANDALYENİN ALTINA KOYMA</a:t>
            </a:r>
          </a:p>
          <a:p>
            <a:r>
              <a:rPr lang="en-US" dirty="0"/>
              <a:t>-ELLERİN BACAKLARININ ÜZERİNDE</a:t>
            </a:r>
          </a:p>
          <a:p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         SERVİS HATALARI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ŞU AN KULLANMAKTA OLDUĞUMUZ SERVİS HATALARIMIZ BEŞ TANEDİR</a:t>
            </a:r>
          </a:p>
          <a:p>
            <a:r>
              <a:rPr lang="tr-TR" sz="2000" dirty="0"/>
              <a:t>AYAK HATASI</a:t>
            </a:r>
          </a:p>
          <a:p>
            <a:r>
              <a:rPr lang="tr-TR" sz="2000" dirty="0"/>
              <a:t>RAKET BAŞI HATASI</a:t>
            </a:r>
          </a:p>
          <a:p>
            <a:r>
              <a:rPr lang="tr-TR" sz="2000" dirty="0"/>
              <a:t>BEL ÜSTÜ HATASI</a:t>
            </a:r>
          </a:p>
          <a:p>
            <a:r>
              <a:rPr lang="tr-TR" sz="2000" dirty="0"/>
              <a:t>KESİK VURUŞ HATASI</a:t>
            </a:r>
          </a:p>
          <a:p>
            <a:r>
              <a:rPr lang="tr-TR" sz="2000" dirty="0"/>
              <a:t>TOPUN TÜY KISMINA VURUŞ HATASI</a:t>
            </a:r>
          </a:p>
          <a:p>
            <a:r>
              <a:rPr lang="tr-TR" sz="2000" dirty="0"/>
              <a:t>SERVİS APARATI KULLANIYORSAK RAKET BAŞI HATASINI KULLANMIYORUZ.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29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6" name="Picture 2" descr="C:\Users\başkanlık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229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354" y="1991761"/>
            <a:ext cx="5431934" cy="330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3500430" y="373543"/>
            <a:ext cx="3988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TALİMATLAR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5786446" y="3619947"/>
            <a:ext cx="30718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tr-T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2051720" y="2132856"/>
            <a:ext cx="59046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BU TALİMATLAR </a:t>
            </a:r>
            <a:r>
              <a:rPr lang="tr-TR" sz="2400" dirty="0"/>
              <a:t>ÜLKEMİZDEKİ </a:t>
            </a:r>
            <a:r>
              <a:rPr lang="en-US" sz="2400" dirty="0"/>
              <a:t>TÜM</a:t>
            </a:r>
            <a:endParaRPr lang="tr-TR" sz="2400" dirty="0"/>
          </a:p>
          <a:p>
            <a:r>
              <a:rPr lang="en-US" sz="2400" dirty="0"/>
              <a:t>HAKEMLERE,GELİŞİMİNE YARDIMCI OLMAK,BADMİNTON SUNUMUNU GELİŞTİRMEK</a:t>
            </a:r>
            <a:r>
              <a:rPr lang="tr-TR" sz="2400" dirty="0"/>
              <a:t> </a:t>
            </a:r>
            <a:r>
              <a:rPr lang="en-US" sz="2400" dirty="0"/>
              <a:t>HERHANGİ BİR TURNUVADA REKEBETİ HAFİFLETMEK KURALLARDA TUTARLILIK SAĞLAMAK AMACI İLE HAZIRLANMIŞTIR.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           AYAK HATASI (ÇİZGİYE BASMA)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30</a:t>
            </a:fld>
            <a:endParaRPr lang="tr-TR"/>
          </a:p>
        </p:txBody>
      </p:sp>
      <p:pic>
        <p:nvPicPr>
          <p:cNvPr id="8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3" name="UMPV6 - Service Faults çizgiye bas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78" y="1544563"/>
            <a:ext cx="8156396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           AYAK HATASI (AYAK KALDIRMA)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31</a:t>
            </a:fld>
            <a:endParaRPr lang="tr-TR"/>
          </a:p>
        </p:txBody>
      </p:sp>
      <p:pic>
        <p:nvPicPr>
          <p:cNvPr id="8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5" name="UMPV7 - Service Faults ayak kaldırm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375899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        RAKET BAŞI HATASI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32</a:t>
            </a:fld>
            <a:endParaRPr lang="tr-TR"/>
          </a:p>
        </p:txBody>
      </p:sp>
      <p:pic>
        <p:nvPicPr>
          <p:cNvPr id="6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5" name="UMPV9 - Service Faults raket başı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392908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           </a:t>
            </a:r>
            <a:r>
              <a:rPr lang="tr-TR" dirty="0">
                <a:solidFill>
                  <a:srgbClr val="FF0000"/>
                </a:solidFill>
              </a:rPr>
              <a:t>BEL ÜSTÜ HATASI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             (YÜKSEK SERVİS)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33</a:t>
            </a:fld>
            <a:endParaRPr lang="tr-TR"/>
          </a:p>
        </p:txBody>
      </p:sp>
      <p:pic>
        <p:nvPicPr>
          <p:cNvPr id="6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5" name="UMPV8 - Service Faults bel üstü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387775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44168" y="304800"/>
            <a:ext cx="7498080" cy="1143000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              KESİK VURUŞ HATASI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34</a:t>
            </a:fld>
            <a:endParaRPr lang="tr-TR"/>
          </a:p>
        </p:txBody>
      </p:sp>
      <p:pic>
        <p:nvPicPr>
          <p:cNvPr id="6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5" name="UMPV10 - Service Faults (-kesik vuruş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323964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67744" y="274639"/>
            <a:ext cx="6345904" cy="1143000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 </a:t>
            </a:r>
            <a:r>
              <a:rPr lang="tr-TR" sz="3200" dirty="0">
                <a:solidFill>
                  <a:srgbClr val="FF0000"/>
                </a:solidFill>
              </a:rPr>
              <a:t>TOPUN TÜY KISMINA VURMA </a:t>
            </a:r>
            <a:br>
              <a:rPr lang="tr-TR" sz="3200" dirty="0">
                <a:solidFill>
                  <a:srgbClr val="FF0000"/>
                </a:solidFill>
              </a:rPr>
            </a:br>
            <a:r>
              <a:rPr lang="tr-TR" sz="3200" dirty="0">
                <a:solidFill>
                  <a:srgbClr val="FF0000"/>
                </a:solidFill>
              </a:rPr>
              <a:t>                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35</a:t>
            </a:fld>
            <a:endParaRPr lang="tr-TR"/>
          </a:p>
        </p:txBody>
      </p:sp>
      <p:pic>
        <p:nvPicPr>
          <p:cNvPr id="6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616" y="142853"/>
            <a:ext cx="1008112" cy="1196972"/>
          </a:xfrm>
          <a:prstGeom prst="rect">
            <a:avLst/>
          </a:prstGeom>
          <a:noFill/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5" name="UMPV14 - Service Fault Ca-topun tüy kısmına vurm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40480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541" y="1343025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2411386" y="139653"/>
            <a:ext cx="51613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Servis hakemi  MAÇ ESNASINDA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36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115616" y="1450661"/>
            <a:ext cx="741682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-SERVİS ATANA BAKARKEN TOPU TAKİP ETME </a:t>
            </a:r>
          </a:p>
          <a:p>
            <a:r>
              <a:rPr lang="en-US" sz="2800" dirty="0"/>
              <a:t>-SADECE SERVİS ATANA BAK SERVİS NORMAL İSE BAŞHAKEMLE GÖZGÖZE GEL SONRA OYUNU TAKİP EDEBİLİRSİN</a:t>
            </a:r>
          </a:p>
          <a:p>
            <a:r>
              <a:rPr lang="en-US" sz="2800" dirty="0"/>
              <a:t>-NE ZAMAN SERVİS HATASI VERİLDİ YÜKSEK SESLE HABER VE İŞARETİDE HERKESİN GÖRECEĞİ KADAR BEKLET.</a:t>
            </a:r>
          </a:p>
          <a:p>
            <a:r>
              <a:rPr lang="en-US" sz="2800" dirty="0"/>
              <a:t>-SERVİS HAKEMİ BİR FAUL VERDİĞİNDE OYUNCU BAŞ HAKEMDEN İZİN ALARAK SERVİS HAKEMİNE HATASINI SORABİLİR.</a:t>
            </a:r>
            <a:endParaRPr lang="tr-TR" sz="2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541" y="1343025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2483768" y="302105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Servis hakemi</a:t>
            </a:r>
          </a:p>
          <a:p>
            <a:r>
              <a:rPr lang="tr-TR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MAÇ ESNASINDA</a:t>
            </a:r>
            <a:endParaRPr lang="tr-TR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37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115616" y="1450661"/>
            <a:ext cx="756084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-BAŞ HAKEMLERİNİZLE TAKIM OLARAK ÇALIŞIN</a:t>
            </a:r>
          </a:p>
          <a:p>
            <a:r>
              <a:rPr lang="en-US" sz="2800" dirty="0"/>
              <a:t>-BAŞ HAKEMLERİNİZE GİZLİCE YARDIM EDEBİLİRSİNİZ ÇİZGİLERDE,ÇİFT VURUŞTA,SKOR YANLIŞLIKLARINDA.</a:t>
            </a:r>
          </a:p>
          <a:p>
            <a:r>
              <a:rPr lang="en-US" sz="2800" dirty="0"/>
              <a:t>-HAKEM SANDALYESİNİN YANINDA YÜZÜN SAHAYA DÖNÜK BEKLE</a:t>
            </a:r>
            <a:endParaRPr lang="tr-TR" sz="2800" dirty="0"/>
          </a:p>
          <a:p>
            <a:r>
              <a:rPr lang="en-US" sz="2800" dirty="0"/>
              <a:t>-SADECE GEREKLİ ZAMANDA HAKEMLE KONUŞABİLİRSİNİZ</a:t>
            </a:r>
          </a:p>
          <a:p>
            <a:r>
              <a:rPr lang="en-US" sz="2800" dirty="0"/>
              <a:t>-OYUNDA VE TEKNİK MOLALARDA SERVİS HAKEMİ SANDALYESİNDE OTURUR.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24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2699792" y="302105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Servis hakemi</a:t>
            </a:r>
          </a:p>
          <a:p>
            <a:r>
              <a:rPr lang="tr-TR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MAÇ SONUNDA</a:t>
            </a:r>
            <a:endParaRPr lang="tr-TR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38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115616" y="1500172"/>
            <a:ext cx="7488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-MAÇ BİTTİKTEN SONRA OYUNCULARLA AYAĞA KALKIP TOKALAŞ OTURARAK YAPMA VE GÜLÜMSE</a:t>
            </a:r>
          </a:p>
          <a:p>
            <a:r>
              <a:rPr lang="en-US" dirty="0"/>
              <a:t>-FİLENİN ALTINA TOP KOYMAYIN</a:t>
            </a:r>
          </a:p>
          <a:p>
            <a:r>
              <a:rPr lang="en-US" dirty="0"/>
              <a:t>-HAKEMİN ANONSUNDAN SONRA KARI TARAFA GEÇ HAKEMLE BİRLİKTE </a:t>
            </a:r>
            <a:endParaRPr lang="tr-TR" dirty="0"/>
          </a:p>
          <a:p>
            <a:r>
              <a:rPr lang="es-ES" dirty="0"/>
              <a:t>SOSYAL MEDYADA OYUNCULARLA SAMİMİ OLMAMALISIN</a:t>
            </a:r>
          </a:p>
          <a:p>
            <a:r>
              <a:rPr lang="en-US" dirty="0"/>
              <a:t>-TURNUVA BAŞHAKEMİ TARAFINDAN TOPLANTIDA SİZE BU BİLGİLER VERİLECEKTİR.</a:t>
            </a:r>
          </a:p>
          <a:p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35608" y="274639"/>
            <a:ext cx="7498080" cy="1210146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SERVİS HAKEMİ </a:t>
            </a:r>
            <a:r>
              <a:rPr lang="tr-TR" dirty="0">
                <a:solidFill>
                  <a:schemeClr val="tx1"/>
                </a:solidFill>
              </a:rPr>
              <a:t>Set Arası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410200"/>
          </a:xfrm>
        </p:spPr>
        <p:txBody>
          <a:bodyPr>
            <a:normAutofit/>
          </a:bodyPr>
          <a:lstStyle/>
          <a:p>
            <a:pPr lvl="8" algn="ctr"/>
            <a:r>
              <a:rPr lang="tr-TR" sz="1600" dirty="0"/>
              <a:t>MÜSABAK ESNASIN DA HER HANGİ BİR OLAY VAR İSE SERVİS HAKEMİ VE BAŞ HAKEM KONUŞABİLİR </a:t>
            </a:r>
          </a:p>
          <a:p>
            <a:pPr lvl="8" algn="ctr"/>
            <a:r>
              <a:rPr lang="tr-TR" sz="1600" dirty="0"/>
              <a:t>YOK İSE TÜM SAHAYI GÖZETLEYEBİLECEK ŞEKİLDE BEKLEME POZİSYONUNDA DURACAKTIR.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39</a:t>
            </a:fld>
            <a:endParaRPr lang="tr-TR"/>
          </a:p>
        </p:txBody>
      </p:sp>
      <p:pic>
        <p:nvPicPr>
          <p:cNvPr id="2050" name="Picture 2" descr="C:\Users\CENGİZ\Desktop\67540261_1834954986607747_2971068795516354560_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763" y="2924944"/>
            <a:ext cx="215420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40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692" y="1952568"/>
            <a:ext cx="742673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3648578" y="-24"/>
            <a:ext cx="28349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KIYAFET 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2286000" y="227483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KIYAFET</a:t>
            </a:r>
          </a:p>
          <a:p>
            <a:r>
              <a:rPr lang="en-US" sz="2400" dirty="0"/>
              <a:t>-GÖRÜNÜM HER ZAMAN ÖNEMLİDİR</a:t>
            </a:r>
          </a:p>
          <a:p>
            <a:r>
              <a:rPr lang="en-US" sz="2400" dirty="0"/>
              <a:t>-DAİMA FEDERASYON ONAYLI KIYAFET KULLANIN</a:t>
            </a:r>
            <a:endParaRPr lang="tr-TR" sz="2400" dirty="0"/>
          </a:p>
          <a:p>
            <a:r>
              <a:rPr lang="en-US" sz="2400" dirty="0"/>
              <a:t> </a:t>
            </a:r>
            <a:r>
              <a:rPr lang="tr-TR" sz="2400" dirty="0"/>
              <a:t>-</a:t>
            </a:r>
            <a:r>
              <a:rPr lang="en-US" sz="2400" dirty="0"/>
              <a:t>BAZI TURNUVALARDA KIYAFET VERİLİYORSA ONLARI KULLANIN</a:t>
            </a:r>
          </a:p>
          <a:p>
            <a:r>
              <a:rPr lang="en-US" sz="2400" dirty="0"/>
              <a:t>-SİYAH PANTOLON</a:t>
            </a:r>
            <a:endParaRPr lang="tr-TR" sz="2400" dirty="0"/>
          </a:p>
          <a:p>
            <a:r>
              <a:rPr lang="tr-TR" sz="2400" dirty="0"/>
              <a:t> -SİYAH TİŞÖRT </a:t>
            </a:r>
          </a:p>
          <a:p>
            <a:r>
              <a:rPr lang="tr-TR" sz="2400" dirty="0"/>
              <a:t> -SİYAH </a:t>
            </a:r>
            <a:r>
              <a:rPr lang="en-US" sz="2400" dirty="0"/>
              <a:t>RAHAT AYAKKABI</a:t>
            </a:r>
          </a:p>
          <a:p>
            <a:endParaRPr lang="en-US" sz="24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068" y="1479379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3275856" y="71414"/>
            <a:ext cx="37914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ÇİZGİ </a:t>
            </a:r>
          </a:p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HAKEMLERİ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4251066"/>
            <a:ext cx="3640615" cy="2562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516" y="1637334"/>
            <a:ext cx="2955948" cy="272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602" y="1613246"/>
            <a:ext cx="3102382" cy="272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Dikdörtgen 9"/>
          <p:cNvSpPr/>
          <p:nvPr/>
        </p:nvSpPr>
        <p:spPr>
          <a:xfrm>
            <a:off x="1805825" y="4284385"/>
            <a:ext cx="10615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7007562" y="4317776"/>
            <a:ext cx="16498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İÇERİDE</a:t>
            </a:r>
            <a:endParaRPr lang="tr-TR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6702203" y="6110335"/>
            <a:ext cx="23342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GÖRMEDİM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40</a:t>
            </a:fld>
            <a:endParaRPr lang="tr-TR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61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2627784" y="62518"/>
            <a:ext cx="52472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ÇİZGİ HAKEMLERİ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41</a:t>
            </a:fld>
            <a:endParaRPr lang="tr-TR"/>
          </a:p>
        </p:txBody>
      </p:sp>
      <p:pic>
        <p:nvPicPr>
          <p:cNvPr id="10" name="Picture 3" descr="C:\Users\CENGİZ\Desktop\317240_10151262332844879_1207644593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3" y="1628800"/>
            <a:ext cx="723869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9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424" y="1450661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3275856" y="-24"/>
            <a:ext cx="3570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MÜSABAKA</a:t>
            </a:r>
          </a:p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ANONSLARI</a:t>
            </a: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865853"/>
              </p:ext>
            </p:extLst>
          </p:nvPr>
        </p:nvGraphicFramePr>
        <p:xfrm>
          <a:off x="1208118" y="1651520"/>
          <a:ext cx="7500990" cy="5544312"/>
        </p:xfrm>
        <a:graphic>
          <a:graphicData uri="http://schemas.openxmlformats.org/drawingml/2006/table">
            <a:tbl>
              <a:tblPr/>
              <a:tblGrid>
                <a:gridCol w="7500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FERDİ MÜSABAKALARDA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TEKLER BAŞLAMA </a:t>
                      </a:r>
                      <a:r>
                        <a:rPr lang="tr-TR" sz="20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ANONSU</a:t>
                      </a:r>
                      <a:r>
                        <a:rPr lang="tr-TR" sz="20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Hanımlar Beyler, Sağımda Naci KARGI, Ankara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Solumda Mustafa YAŞAR, Afyon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Naci KARGI servis kullanıyor </a:t>
                      </a: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0-0 BAŞLA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SETİ BİTİRME ANONSU;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Birinci Seti Mustafa YAŞAR kazanmıştır.21-19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Aynı kişi maçı kazanmış ise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Maçı Mustafa YAŞAR Kazanmıştır 21-19   21-18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İkinci seti Rakip Kazanmışsa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İkinci seti Naci KARGI Kazanmıştır.21-17 Durum 1-1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Final setini kim kazanmış ise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Maçı …………Kazanmıştır.21-19 17-21  21-18   diye anons ederiz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42</a:t>
            </a:fld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92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3275856" y="-24"/>
            <a:ext cx="3570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MÜSABAKA</a:t>
            </a:r>
          </a:p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ANONSLARI</a:t>
            </a: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748581"/>
              </p:ext>
            </p:extLst>
          </p:nvPr>
        </p:nvGraphicFramePr>
        <p:xfrm>
          <a:off x="1208118" y="1651520"/>
          <a:ext cx="7500990" cy="4565904"/>
        </p:xfrm>
        <a:graphic>
          <a:graphicData uri="http://schemas.openxmlformats.org/drawingml/2006/table">
            <a:tbl>
              <a:tblPr/>
              <a:tblGrid>
                <a:gridCol w="7500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FERDİ MÜSABAKALARDA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ÇİFTLER </a:t>
                      </a:r>
                      <a:r>
                        <a:rPr lang="tr-TR" sz="2000" b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ANONS</a:t>
                      </a:r>
                      <a:r>
                        <a:rPr lang="tr-TR" sz="20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</a:t>
                      </a:r>
                      <a:r>
                        <a:rPr lang="tr-TR" sz="2000" baseline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Hanımlar</a:t>
                      </a: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Beyler, Sağımda, Naci KARGI, İbrahim KASIMOĞLU ,Ankara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Solumda, Mustafa YAŞAR, Mehmet EKİNCİ Afyon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Naci KARGI Mustafa YAŞAR’A a servis atıyor. </a:t>
                      </a: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0-0 BAŞLA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ÇİFTLER </a:t>
                      </a:r>
                      <a:r>
                        <a:rPr lang="tr-TR" sz="20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ANONS</a:t>
                      </a:r>
                      <a:r>
                        <a:rPr lang="tr-TR" sz="20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;(FARKLI İLLERİN VEYA FARKLI TAKIMLARIN SPORCULARI İSE)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Hanımlar Beyler</a:t>
                      </a: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Sağımda İbrahim KASIMOĞLU Tokat  Naci KARGI Ankara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Solumda Mustafa YAŞAR Afyon , Mehmet EKİNCİ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Erzincan  İbrahim KASIMOĞLU </a:t>
                      </a:r>
                      <a:r>
                        <a:rPr lang="tr-TR" sz="2000" baseline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MustafaYAŞAR</a:t>
                      </a: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a Servis atıyor, </a:t>
                      </a: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0-0 BAŞLA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43</a:t>
            </a:fld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62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411386" y="274639"/>
            <a:ext cx="489691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MÜSABAKA ANONSLARI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FERDİ MÜSABAKALARDA</a:t>
            </a:r>
          </a:p>
          <a:p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ÇİFTLER BİTİRME ANONSU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Birinci Seti Mustafa YAŞAR-Mehmet EKİNCİ  kazanmıştır.21-19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Aynı kişiler  maçı kazanmış ise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dirty="0">
                <a:latin typeface="Times New Roman" pitchFamily="18" charset="0"/>
                <a:ea typeface="Times New Roman"/>
                <a:cs typeface="Times New Roman" pitchFamily="18" charset="0"/>
              </a:rPr>
              <a:t>Maçı Mustafa YAŞAR-Mehmet EKİNCİ  Kazanmıştır 21-19   21-18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İkinci seti Rakip Kazanmışsa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dirty="0">
                <a:latin typeface="Times New Roman" pitchFamily="18" charset="0"/>
                <a:ea typeface="Times New Roman"/>
                <a:cs typeface="Times New Roman" pitchFamily="18" charset="0"/>
              </a:rPr>
              <a:t>İkinci seti İbrahim KASIMOĞLU-Naci KARGI Kazanmıştır.21-17 Durum 1-1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Final setini kim kazanmış ise 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dirty="0">
                <a:latin typeface="Times New Roman" pitchFamily="18" charset="0"/>
                <a:ea typeface="Times New Roman"/>
                <a:cs typeface="Times New Roman" pitchFamily="18" charset="0"/>
              </a:rPr>
              <a:t>Maçı …………Kazanmıştır.21-19 17-21  21-18   diye anons ederiz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tr-TR" sz="20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tr-TR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44</a:t>
            </a:fld>
            <a:endParaRPr lang="tr-TR"/>
          </a:p>
        </p:txBody>
      </p:sp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9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3275856" y="-24"/>
            <a:ext cx="3570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MÜSABAKA</a:t>
            </a:r>
          </a:p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ANONSLARI</a:t>
            </a: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218870"/>
              </p:ext>
            </p:extLst>
          </p:nvPr>
        </p:nvGraphicFramePr>
        <p:xfrm>
          <a:off x="1208118" y="1651520"/>
          <a:ext cx="7500990" cy="5544312"/>
        </p:xfrm>
        <a:graphic>
          <a:graphicData uri="http://schemas.openxmlformats.org/drawingml/2006/table">
            <a:tbl>
              <a:tblPr/>
              <a:tblGrid>
                <a:gridCol w="7500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TAKIM MÜSABAKALARINDA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TEKLER </a:t>
                      </a:r>
                      <a:r>
                        <a:rPr lang="tr-TR" sz="20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ANONS</a:t>
                      </a:r>
                      <a:r>
                        <a:rPr lang="tr-TR" sz="20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Hanımlar Beyler , Sağımda Ankara Spor Kulübünden Naci KARGI,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Solumda Afyon Spor Kulübünden Mustafa YAŞAR,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Ankara Spor Kulübü servis kullanıyor </a:t>
                      </a: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0-0 BAŞLA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SETİ BİTİRME ANONSU;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Birinci Seti Ankara Spor Kulübü kazanmıştır.21-19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Aynı takım  maçı kazanmış ise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Maçı </a:t>
                      </a:r>
                      <a:r>
                        <a:rPr lang="tr-TR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Ankara Spor </a:t>
                      </a:r>
                      <a:r>
                        <a:rPr lang="tr-TR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Kulübü</a:t>
                      </a:r>
                      <a:r>
                        <a:rPr lang="tr-TR" sz="2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Kazanmıştır</a:t>
                      </a:r>
                      <a:r>
                        <a:rPr lang="tr-TR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21-19   21-18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İkinci seti Rakip Kazanmışsa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İkinci seti Afyon Spor Kulübü Kazanmıştır.21-17 Durum 1-1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Final setini kim kazanmış ise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Maçı …………Kulübü Kazanmıştır.21-19 17-21  21-18   diye anons ederiz.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45</a:t>
            </a:fld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032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994" y="1520041"/>
            <a:ext cx="8143932" cy="522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8" name="7 Dikdörtgen"/>
          <p:cNvSpPr/>
          <p:nvPr/>
        </p:nvSpPr>
        <p:spPr>
          <a:xfrm>
            <a:off x="3275856" y="-24"/>
            <a:ext cx="3570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MÜSABAKA</a:t>
            </a:r>
          </a:p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ANONSLARI</a:t>
            </a: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097805"/>
              </p:ext>
            </p:extLst>
          </p:nvPr>
        </p:nvGraphicFramePr>
        <p:xfrm>
          <a:off x="1208118" y="1651520"/>
          <a:ext cx="7500990" cy="5870448"/>
        </p:xfrm>
        <a:graphic>
          <a:graphicData uri="http://schemas.openxmlformats.org/drawingml/2006/table">
            <a:tbl>
              <a:tblPr/>
              <a:tblGrid>
                <a:gridCol w="7500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TAKIM MÜSABAKALARINDA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ÇİFTLER </a:t>
                      </a:r>
                      <a:r>
                        <a:rPr lang="tr-TR" sz="20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ANONS</a:t>
                      </a:r>
                      <a:r>
                        <a:rPr lang="tr-TR" sz="20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Hanımlar Beyler, Sağımda Ankara Spor Kulübünden Naci KARGI, İbrahim KASIMOĞLU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Solumda Afyon Spor Kulübünden Mustafa YAŞAR, Mehmet EKİNCİ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Ankara Spor Kulübü Servis kullanıyor.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Naci KARGI, Mustafa Yaşar’a servis atıyor </a:t>
                      </a: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0-0 BAŞLA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SETİ BİTİRME ANONSU;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Birinci Seti Ankara Spor Kulübü kazanmıştır.21-19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Aynı takım  maçı kazanmış ise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Maçı </a:t>
                      </a:r>
                      <a:r>
                        <a:rPr lang="tr-TR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Ankara Spor </a:t>
                      </a:r>
                      <a:r>
                        <a:rPr lang="tr-TR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Kulübü</a:t>
                      </a:r>
                      <a:r>
                        <a:rPr lang="tr-TR" sz="2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Kazanmıştır</a:t>
                      </a:r>
                      <a:r>
                        <a:rPr lang="tr-TR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21-19   21-18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İkinci seti Rakip Kazanmışsa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İkinci seti Afyon Spor Kulübü Kazanmıştır.21-17 Durum 1-1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Final setini kim kazanmış ise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Maçı …………Kulübü Kazanmıştır.21-19 17-21  21-18   diye anons ederiz.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46</a:t>
            </a:fld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04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411386" y="384696"/>
            <a:ext cx="5184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20-20 Beraberlikte Düzenlenen Sarı-Kırmızı kart gösterilen  Müsabaka cetveli  Örneği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47</a:t>
            </a:fld>
            <a:endParaRPr lang="tr-TR"/>
          </a:p>
        </p:txBody>
      </p:sp>
      <p:pic>
        <p:nvPicPr>
          <p:cNvPr id="12" name="Picture 2" descr="C:\Users\CENGİZ\Desktop\WhatsApp Image 2019-12-01 at 10.20.56 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06" y="1844823"/>
            <a:ext cx="7925971" cy="51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64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2708920"/>
            <a:ext cx="8143932" cy="414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411387" y="142853"/>
            <a:ext cx="51849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Sakatlık ve oyunu bırakma ile Biten Müsabaka kağıdı Örneği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48</a:t>
            </a:fld>
            <a:endParaRPr lang="tr-TR"/>
          </a:p>
        </p:txBody>
      </p:sp>
      <p:pic>
        <p:nvPicPr>
          <p:cNvPr id="4098" name="Picture 2" descr="C:\Users\CENGİZ\Desktop\WhatsApp Image 2019-12-01 at 10.20.55 (2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450661"/>
            <a:ext cx="8141165" cy="540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08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411387" y="142853"/>
            <a:ext cx="51849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Sarı Kart Kırmızı Kart Gösterilmiş Müsabaka Örneği</a:t>
            </a:r>
          </a:p>
        </p:txBody>
      </p:sp>
      <p:pic>
        <p:nvPicPr>
          <p:cNvPr id="12" name="Picture 2" descr="C:\Users\FEAR777\Desktop\BADMINTON HAKEM EĞİTİM KAYNAKLARI\Kırmızı Kart_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2420889"/>
            <a:ext cx="8143900" cy="435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49</a:t>
            </a:fld>
            <a:endParaRPr lang="tr-TR"/>
          </a:p>
        </p:txBody>
      </p:sp>
      <p:pic>
        <p:nvPicPr>
          <p:cNvPr id="3" name="Picture 2" descr="C:\Users\CENGİZ\Desktop\WhatsApp Image 2019-12-01 at 10.20.56 (1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339825"/>
            <a:ext cx="8113234" cy="55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42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39" y="2392970"/>
            <a:ext cx="7344817" cy="437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2411387" y="142852"/>
            <a:ext cx="5040934" cy="212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BAŞLAMADAN ÖNCE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331639" y="2266509"/>
            <a:ext cx="7200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-HER KORTA GİDİŞ VE GELİŞLER ÖNCEDEN KONUŞULMUŞ VE ÇALIŞILMIŞ OLMALIDIR</a:t>
            </a:r>
          </a:p>
          <a:p>
            <a:r>
              <a:rPr lang="en-US" sz="2400" dirty="0"/>
              <a:t>-BÜTÜN TEKNİK EKİBİN SAHAYA GİDİŞ GELİŞLERİ BİLMESİ GEREKİR. </a:t>
            </a:r>
            <a:endParaRPr lang="tr-TR" sz="2400" dirty="0"/>
          </a:p>
          <a:p>
            <a:r>
              <a:rPr lang="en-US" sz="2400" dirty="0"/>
              <a:t>-KORTA YÜRÜMEDEN ÖNCE TEKNİK EKİBİN HAZIR OLDUĞUNU OYUNCULARIN KIYAFETLERİNİN TURNUVA KURALLARINA TURNUVA BAŞHAKEMİNİN TALİMATLARINA UYGUN OLDUĞUNU KONTROL EDİLMELİ</a:t>
            </a:r>
          </a:p>
          <a:p>
            <a:r>
              <a:rPr lang="sv-SE" sz="2400" dirty="0"/>
              <a:t>-CEP TELEFONUNUZ VARSA KAPALI OLDUĞUNDAN EMİN OLUN</a:t>
            </a:r>
          </a:p>
          <a:p>
            <a:endParaRPr lang="en-US" sz="24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35" y="2277524"/>
            <a:ext cx="8143932" cy="457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411386" y="384696"/>
            <a:ext cx="50409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Kart Gösterilmiş </a:t>
            </a:r>
          </a:p>
          <a:p>
            <a:pPr algn="ctr"/>
            <a:r>
              <a:rPr lang="tr-TR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Diskalifiye Edilmiş Müsabaka Örneği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50</a:t>
            </a:fld>
            <a:endParaRPr lang="tr-TR"/>
          </a:p>
        </p:txBody>
      </p:sp>
      <p:pic>
        <p:nvPicPr>
          <p:cNvPr id="1027" name="Picture 3" descr="C:\Users\CENGİZ\Desktop\WhatsApp Image 2019-12-01 at 10.20.5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858" y="1709595"/>
            <a:ext cx="8115265" cy="514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516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411386" y="142854"/>
            <a:ext cx="54956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Ara ,Servis kortu </a:t>
            </a:r>
            <a:r>
              <a:rPr lang="tr-TR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hatası,Çizgi</a:t>
            </a:r>
            <a:r>
              <a:rPr lang="tr-TR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hakeminin kararını değiştirme işlenmiş Müsabaka Kağıt Örneği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51</a:t>
            </a:fld>
            <a:endParaRPr lang="tr-TR"/>
          </a:p>
        </p:txBody>
      </p:sp>
      <p:pic>
        <p:nvPicPr>
          <p:cNvPr id="3074" name="Picture 2" descr="C:\Users\CENGİZ\Desktop\WhatsApp Image 2019-12-01 at 10.20.55 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500172"/>
            <a:ext cx="8143900" cy="53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10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başkanlık\Desktop\bayrak_07_yunus_tam35-blogspot-co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"/>
            <a:ext cx="7929586" cy="511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175" y="188640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pic>
        <p:nvPicPr>
          <p:cNvPr id="8" name="Picture 2" descr="C:\Users\başkanlık\Desktop\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1000100" y="5072076"/>
            <a:ext cx="81439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r-TR" sz="3600" b="1" i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Beni Dinlediğiniz için Teşekkür Ederim. </a:t>
            </a:r>
          </a:p>
          <a:p>
            <a:r>
              <a:rPr lang="tr-TR" sz="3600" b="1" i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Sunumumuz Sona Ermiştir.</a:t>
            </a:r>
            <a:r>
              <a:rPr lang="tr-TR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</a:t>
            </a:r>
            <a:endParaRPr lang="tr-TR" sz="3600" b="1" i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7965713" y="6669360"/>
            <a:ext cx="304827" cy="57131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3102" y="2893846"/>
            <a:ext cx="7422969" cy="334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2915816" y="385164"/>
            <a:ext cx="446449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MAÇ  BAŞLAMADAN                                         ÖNCE</a:t>
            </a:r>
            <a:endParaRPr kumimoji="0" lang="tr-TR" sz="4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000100" y="2577391"/>
            <a:ext cx="79296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tr-T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503102" y="2508822"/>
            <a:ext cx="72453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-PROFOSYENEL OLARAK KORTA YÜRÜYÜN TEKLER ÇİZGİSİ ÜZERİNDE HAKEM SANDALYESİNE SIRTINIZI VERİN</a:t>
            </a:r>
          </a:p>
          <a:p>
            <a:r>
              <a:rPr lang="en-US" sz="3200" dirty="0"/>
              <a:t>-BAŞ HAKEM KISA SERVİS ÇİZGİSİ ÜZERİNDE SERVİS HAKEMİ FİLEYE YAKIN YERDE DURMALIDIR. 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2300464"/>
            <a:ext cx="4869754" cy="387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843808" y="-11454"/>
            <a:ext cx="460851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MAÇ BAŞLAMADAN ÖNCE</a:t>
            </a:r>
            <a:endParaRPr kumimoji="0" lang="tr-TR" sz="6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</a:t>
            </a:fld>
            <a:endParaRPr lang="tr-TR"/>
          </a:p>
        </p:txBody>
      </p:sp>
      <p:pic>
        <p:nvPicPr>
          <p:cNvPr id="4" name="Picture 2" descr="F:\Badminton Hakem 2020 BWF\91b5919b-b7c6-409b-bc6f-03c5a0e6cd7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2348880"/>
            <a:ext cx="4869754" cy="382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6444207" y="2420888"/>
            <a:ext cx="24818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-</a:t>
            </a:r>
            <a:r>
              <a:rPr lang="tr-TR" sz="2400" dirty="0"/>
              <a:t>KURA ATIŞINDAN ÖNCE </a:t>
            </a:r>
            <a:r>
              <a:rPr lang="en-US" sz="2400" dirty="0"/>
              <a:t>ELLER RESİMDE GÖSTERİLDİĞİ GİBİ VEYA ARKADA DURACAK SEKİLDE BEKLİYECEĞİZ.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lum bright="72000" contrast="-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211" y="2329289"/>
            <a:ext cx="7345981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411386" y="2676"/>
            <a:ext cx="5112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MAÇ BASLAMADAN ÖNCE                                KURA ATIŞI</a:t>
            </a:r>
            <a:endParaRPr kumimoji="0" lang="tr-TR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547664" y="1628800"/>
            <a:ext cx="74168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-BAŞHAKEM VE SERVİS HAKEMİ OYUNCULARLA TOKALAŞTIKTAN SONRA BAŞ HAKEM KURA ATIŞI YAPARKEN SERVİS HAKEMİ FİLENİ DİĞER TARAFINDAN SANDELYESİNİN ORAYA GİDER OYUNCULARI ISINMASI İÇİN TOPLARI HAZIRLAR.</a:t>
            </a:r>
            <a:endParaRPr lang="tr-TR" dirty="0"/>
          </a:p>
          <a:p>
            <a:r>
              <a:rPr lang="en-US" dirty="0"/>
              <a:t> -KURA ATIŞINI YAPMAK İÇİN BAŞHAKEM BİR ADIM ÖNE ÇIKAR</a:t>
            </a:r>
          </a:p>
          <a:p>
            <a:r>
              <a:rPr lang="en-US" dirty="0"/>
              <a:t>-KURA ATIŞINDA OYUNCULARIN ISINMA HAREKETLERİ YAPMAMASI VE BÜTÜN OYUNCULARUN BAŞHAKEMİN TARAFINDA OLUNMALIDIR.</a:t>
            </a:r>
          </a:p>
          <a:p>
            <a:r>
              <a:rPr lang="en-US" dirty="0"/>
              <a:t>-KURA ATIŞINI  YAPARKEN BAŞKA TARAFA DÖNMEYİN</a:t>
            </a:r>
            <a:endParaRPr lang="tr-TR" dirty="0"/>
          </a:p>
          <a:p>
            <a:r>
              <a:rPr lang="tr-TR" dirty="0"/>
              <a:t>-KURA ATIŞINI KAZANAN TARAFA NE İSTEDİĞİNİ SORUYORUZ</a:t>
            </a:r>
          </a:p>
          <a:p>
            <a:r>
              <a:rPr lang="tr-TR" dirty="0"/>
              <a:t>-</a:t>
            </a:r>
            <a:r>
              <a:rPr lang="tr-TR" dirty="0">
                <a:solidFill>
                  <a:srgbClr val="FF0000"/>
                </a:solidFill>
              </a:rPr>
              <a:t>TOPU İSTİYORSA </a:t>
            </a:r>
            <a:r>
              <a:rPr lang="tr-TR" dirty="0"/>
              <a:t>ATMAK VE KARŞILAMAYI SEÇEBİLİR</a:t>
            </a:r>
          </a:p>
          <a:p>
            <a:r>
              <a:rPr lang="tr-TR" dirty="0"/>
              <a:t>-</a:t>
            </a:r>
            <a:r>
              <a:rPr lang="tr-TR" dirty="0">
                <a:solidFill>
                  <a:srgbClr val="FF0000"/>
                </a:solidFill>
              </a:rPr>
              <a:t>SAHAYI İSTİYORSA </a:t>
            </a:r>
            <a:r>
              <a:rPr lang="tr-TR" dirty="0"/>
              <a:t>SAĞDA VEYA SOLDA OLMAYI SEÇEBİLİR</a:t>
            </a:r>
          </a:p>
          <a:p>
            <a:r>
              <a:rPr lang="tr-TR" dirty="0"/>
              <a:t>HANGİSİNİ SEÇERSE DİĞERİNİ ŞEÇMEKTE RAKİP TAKIMA KALIR</a:t>
            </a:r>
            <a:endParaRPr lang="en-US" dirty="0"/>
          </a:p>
          <a:p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699793" y="390674"/>
            <a:ext cx="432047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MAÇ BAŞLAMADAN                                                           ÖNCE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403648" y="2274838"/>
            <a:ext cx="7272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-KURA PARASINI YERE DÜŞÜRMEYİN</a:t>
            </a:r>
          </a:p>
          <a:p>
            <a:r>
              <a:rPr lang="en-US" sz="2000" dirty="0"/>
              <a:t>-AÇIKCA KİMİN KAZANDIĞINI SÖYLEYİN</a:t>
            </a:r>
          </a:p>
          <a:p>
            <a:r>
              <a:rPr lang="en-US" sz="2000" dirty="0"/>
              <a:t>-KURADAN SONRA HAKEM SANDALYESİNE GİDİN OYUNCULARIN ÇANTALARINI VE KUTULARINI ELLEMEYİN</a:t>
            </a:r>
          </a:p>
          <a:p>
            <a:r>
              <a:rPr lang="en-US" sz="2000" dirty="0"/>
              <a:t>-HAKEM SANDALYESİNE OTURDUKTAN SONRA İKİ DAKİKALIK ISINMADAN SONRA 0-0 BAŞLA </a:t>
            </a:r>
            <a:endParaRPr lang="tr-TR" sz="2000" dirty="0"/>
          </a:p>
          <a:p>
            <a:r>
              <a:rPr lang="en-US" sz="2000" dirty="0"/>
              <a:t>-ETRAFINIZA BAKIN HERŞEY DOĞRU MU  DİYE</a:t>
            </a:r>
          </a:p>
          <a:p>
            <a:r>
              <a:rPr lang="en-US" sz="2000" dirty="0"/>
              <a:t>-SERVİS HAKEMİ SANDALYESİNDE OTURMALIDIR.</a:t>
            </a:r>
          </a:p>
          <a:p>
            <a:r>
              <a:rPr lang="tr-TR" sz="2000" dirty="0"/>
              <a:t>-</a:t>
            </a:r>
            <a:r>
              <a:rPr lang="en-US" sz="2000" dirty="0"/>
              <a:t>KRONOMETRE HAZIR OLMALIDIR DURAKLAMALAR ,HASTALIK ,ARA VB.</a:t>
            </a:r>
          </a:p>
          <a:p>
            <a:r>
              <a:rPr lang="en-US" sz="2000" dirty="0"/>
              <a:t>-KRONOMETRE BOYNUNUZDA ASILI OLMAMALI, BİLEK SAATİ GİBİ OLMASI TERCİH EDİLİR</a:t>
            </a:r>
          </a:p>
          <a:p>
            <a:r>
              <a:rPr lang="en-US" sz="2000" dirty="0"/>
              <a:t>-SARI VE KIRMIZI KARTLARINIZ GÖRÜNÜR OLMAMALI</a:t>
            </a:r>
          </a:p>
          <a:p>
            <a:endParaRPr lang="en-US" sz="20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ündönümü">
  <a:themeElements>
    <a:clrScheme name="Gündönümü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Gündönümü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ündönümü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2815</TotalTime>
  <Words>3535</Words>
  <Application>Microsoft Office PowerPoint</Application>
  <PresentationFormat>Ekran Gösterisi (4:3)</PresentationFormat>
  <Paragraphs>1556</Paragraphs>
  <Slides>52</Slides>
  <Notes>0</Notes>
  <HiddenSlides>0</HiddenSlides>
  <MMClips>6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52</vt:i4>
      </vt:variant>
    </vt:vector>
  </HeadingPairs>
  <TitlesOfParts>
    <vt:vector size="58" baseType="lpstr">
      <vt:lpstr>Calibri</vt:lpstr>
      <vt:lpstr>Gill Sans MT</vt:lpstr>
      <vt:lpstr>Times New Roman</vt:lpstr>
      <vt:lpstr>Verdana</vt:lpstr>
      <vt:lpstr>Wingdings 2</vt:lpstr>
      <vt:lpstr>Gündönümü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          MAÇ ESNASINDA            OYUN TEKRARI(LET)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     SERVİS HATALARI</vt:lpstr>
      <vt:lpstr>           AYAK HATASI (ÇİZGİYE BASMA)</vt:lpstr>
      <vt:lpstr>           AYAK HATASI (AYAK KALDIRMA)</vt:lpstr>
      <vt:lpstr>        RAKET BAŞI HATASI</vt:lpstr>
      <vt:lpstr>           BEL ÜSTÜ HATASI              (YÜKSEK SERVİS)</vt:lpstr>
      <vt:lpstr>              KESİK VURUŞ HATASI</vt:lpstr>
      <vt:lpstr> TOPUN TÜY KISMINA VURMA                   </vt:lpstr>
      <vt:lpstr>PowerPoint Sunusu</vt:lpstr>
      <vt:lpstr>PowerPoint Sunusu</vt:lpstr>
      <vt:lpstr>PowerPoint Sunusu</vt:lpstr>
      <vt:lpstr>SERVİS HAKEMİ Set Arası</vt:lpstr>
      <vt:lpstr>PowerPoint Sunusu</vt:lpstr>
      <vt:lpstr>PowerPoint Sunusu</vt:lpstr>
      <vt:lpstr>PowerPoint Sunusu</vt:lpstr>
      <vt:lpstr>PowerPoint Sunusu</vt:lpstr>
      <vt:lpstr>MÜSABAKA ANONSLARI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BADMİNTON OYUN KURALLARI</dc:title>
  <dc:creator>ADLIBILIM001</dc:creator>
  <cp:lastModifiedBy>Casper</cp:lastModifiedBy>
  <cp:revision>305</cp:revision>
  <dcterms:created xsi:type="dcterms:W3CDTF">2018-05-08T06:36:50Z</dcterms:created>
  <dcterms:modified xsi:type="dcterms:W3CDTF">2026-04-28T09:07:54Z</dcterms:modified>
</cp:coreProperties>
</file>