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22"/>
  </p:notesMasterIdLst>
  <p:handoutMasterIdLst>
    <p:handoutMasterId r:id="rId23"/>
  </p:handoutMasterIdLst>
  <p:sldIdLst>
    <p:sldId id="734" r:id="rId2"/>
    <p:sldId id="725" r:id="rId3"/>
    <p:sldId id="722" r:id="rId4"/>
    <p:sldId id="741" r:id="rId5"/>
    <p:sldId id="744" r:id="rId6"/>
    <p:sldId id="743" r:id="rId7"/>
    <p:sldId id="746" r:id="rId8"/>
    <p:sldId id="765" r:id="rId9"/>
    <p:sldId id="745" r:id="rId10"/>
    <p:sldId id="749" r:id="rId11"/>
    <p:sldId id="748" r:id="rId12"/>
    <p:sldId id="750" r:id="rId13"/>
    <p:sldId id="747" r:id="rId14"/>
    <p:sldId id="752" r:id="rId15"/>
    <p:sldId id="759" r:id="rId16"/>
    <p:sldId id="757" r:id="rId17"/>
    <p:sldId id="760" r:id="rId18"/>
    <p:sldId id="756" r:id="rId19"/>
    <p:sldId id="761" r:id="rId20"/>
    <p:sldId id="762" r:id="rId21"/>
  </p:sldIdLst>
  <p:sldSz cx="12192000" cy="6858000"/>
  <p:notesSz cx="6792913" cy="992505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0E23"/>
    <a:srgbClr val="EEEB88"/>
    <a:srgbClr val="E0569E"/>
    <a:srgbClr val="4472C4"/>
    <a:srgbClr val="AE2A6F"/>
    <a:srgbClr val="91B9D9"/>
    <a:srgbClr val="68AEA8"/>
    <a:srgbClr val="98D2C4"/>
    <a:srgbClr val="E7D9C6"/>
    <a:srgbClr val="ECAB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ema Uygulanmış Stil 2 - Vurgu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Açık Stil 1 - Vurgu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Koyu Stil 1 - Vurgu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ema Uygulanmış Stil 2 - Vurgu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Orta Stil 3 - 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Koyu Stil 1 - Vurgu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Koyu Stil 1 - Vurgu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Koyu Stil 1 - Vurgu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8603FDC-E32A-4AB5-989C-0864C3EAD2B8}" styleName="Tema Uygulanmış Stil 2 - Vurgu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4" autoAdjust="0"/>
    <p:restoredTop sz="86427"/>
  </p:normalViewPr>
  <p:slideViewPr>
    <p:cSldViewPr snapToGrid="0" snapToObjects="1">
      <p:cViewPr varScale="1">
        <p:scale>
          <a:sx n="115" d="100"/>
          <a:sy n="115" d="100"/>
        </p:scale>
        <p:origin x="486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0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GSBFILESRV\gsb\shgm\sedb\TARAMA\SPONSORLUK\SPONSORLUK%20VER&#304;%20TABLOSU%2029.04.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GSBFILESRV\gsb\shgm\sedb\TARAMA\SPONSORLUK\SPONSORLUK%20VER&#304;%20TABLOSU%2029.04.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GSBFILESRV\gsb\shgm\sedb\TARAMA\SPONSORLUK\SPONSORLUK%20VER&#304;%20TABLOSU%2029.04.20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[SPONSORLUK VERİ TABLOSU 29.04.2022.xlsx]FEDERASYONLAR!PivotTable8</c:name>
    <c:fmtId val="4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tr-TR" sz="1200"/>
              <a:t>SPONSORLUKLARIN</a:t>
            </a:r>
            <a:r>
              <a:rPr lang="tr-TR" sz="1200" baseline="0"/>
              <a:t> FEDERASYONLARA GÖRE DAĞILIMI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ivotFmts>
      <c:pivotFmt>
        <c:idx val="0"/>
      </c:pivotFmt>
      <c:pivotFmt>
        <c:idx val="1"/>
      </c:pivotFmt>
      <c:pivotFmt>
        <c:idx val="2"/>
        <c:spPr>
          <a:solidFill>
            <a:srgbClr val="00FF00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rgbClr val="0070C0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rgbClr val="0070C0"/>
          </a:solidFill>
          <a:ln>
            <a:noFill/>
          </a:ln>
          <a:effectLst/>
          <a:sp3d/>
        </c:spPr>
        <c:dLbl>
          <c:idx val="0"/>
          <c:layout>
            <c:manualLayout>
              <c:x val="4.7761191036239841E-3"/>
              <c:y val="-1.0914050278537448E-2"/>
            </c:manualLayout>
          </c:layout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rgbClr val="0070C0"/>
          </a:solidFill>
          <a:ln>
            <a:noFill/>
          </a:ln>
          <a:effectLst/>
          <a:sp3d/>
        </c:spPr>
        <c:dLbl>
          <c:idx val="0"/>
          <c:layout>
            <c:manualLayout>
              <c:x val="3.1840794024159892E-3"/>
              <c:y val="0.13096860334244939"/>
            </c:manualLayout>
          </c:layout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rgbClr val="0070C0"/>
          </a:solidFill>
          <a:ln>
            <a:noFill/>
          </a:ln>
          <a:effectLst/>
          <a:sp3d/>
        </c:spPr>
        <c:dLbl>
          <c:idx val="0"/>
          <c:layout>
            <c:manualLayout>
              <c:x val="1.4905905590688762E-3"/>
              <c:y val="0.105502486025862"/>
            </c:manualLayout>
          </c:layout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rgbClr val="0070C0"/>
          </a:solidFill>
          <a:ln>
            <a:noFill/>
          </a:ln>
          <a:effectLst/>
          <a:sp3d/>
        </c:spPr>
        <c:dLbl>
          <c:idx val="0"/>
          <c:layout>
            <c:manualLayout>
              <c:x val="4.4717716772065741E-3"/>
              <c:y val="5.8208268152199726E-2"/>
            </c:manualLayout>
          </c:layout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rgbClr val="0070C0"/>
          </a:solidFill>
          <a:ln>
            <a:noFill/>
          </a:ln>
          <a:effectLst/>
          <a:sp3d/>
        </c:spPr>
        <c:dLbl>
          <c:idx val="0"/>
          <c:layout>
            <c:manualLayout>
              <c:x val="4.4717716772066287E-3"/>
              <c:y val="2.9104134076099863E-2"/>
            </c:manualLayout>
          </c:layout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rgbClr val="00FF00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rgbClr val="0070C0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rgbClr val="0070C0"/>
          </a:solidFill>
          <a:ln>
            <a:noFill/>
          </a:ln>
          <a:effectLst/>
          <a:sp3d/>
        </c:spPr>
        <c:dLbl>
          <c:idx val="0"/>
          <c:layout>
            <c:manualLayout>
              <c:x val="3.1840794024159892E-3"/>
              <c:y val="0.13096860334244939"/>
            </c:manualLayout>
          </c:layout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rgbClr val="0070C0"/>
          </a:solidFill>
          <a:ln>
            <a:noFill/>
          </a:ln>
          <a:effectLst/>
          <a:sp3d/>
        </c:spPr>
        <c:dLbl>
          <c:idx val="0"/>
          <c:layout>
            <c:manualLayout>
              <c:x val="1.4905905590688762E-3"/>
              <c:y val="0.105502486025862"/>
            </c:manualLayout>
          </c:layout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rgbClr val="0070C0"/>
          </a:solidFill>
          <a:ln>
            <a:noFill/>
          </a:ln>
          <a:effectLst/>
          <a:sp3d/>
        </c:spPr>
        <c:dLbl>
          <c:idx val="0"/>
          <c:layout>
            <c:manualLayout>
              <c:x val="4.4717716772065741E-3"/>
              <c:y val="5.8208268152199726E-2"/>
            </c:manualLayout>
          </c:layout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rgbClr val="0070C0"/>
          </a:solidFill>
          <a:ln>
            <a:noFill/>
          </a:ln>
          <a:effectLst/>
          <a:sp3d/>
        </c:spPr>
        <c:dLbl>
          <c:idx val="0"/>
          <c:layout>
            <c:manualLayout>
              <c:x val="4.4717716772066287E-3"/>
              <c:y val="2.9104134076099863E-2"/>
            </c:manualLayout>
          </c:layout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rgbClr val="0070C0"/>
          </a:solidFill>
          <a:ln>
            <a:noFill/>
          </a:ln>
          <a:effectLst/>
          <a:sp3d/>
        </c:spPr>
        <c:dLbl>
          <c:idx val="0"/>
          <c:layout>
            <c:manualLayout>
              <c:x val="4.7761191036239841E-3"/>
              <c:y val="-1.0914050278537448E-2"/>
            </c:manualLayout>
          </c:layout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rgbClr val="00FF00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rgbClr val="0070C0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rgbClr val="0070C0"/>
          </a:solidFill>
          <a:ln>
            <a:noFill/>
          </a:ln>
          <a:effectLst/>
          <a:sp3d/>
        </c:spPr>
        <c:dLbl>
          <c:idx val="0"/>
          <c:layout>
            <c:manualLayout>
              <c:x val="3.1840794024159892E-3"/>
              <c:y val="0.13096860334244939"/>
            </c:manualLayout>
          </c:layout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rgbClr val="0070C0"/>
          </a:solidFill>
          <a:ln>
            <a:noFill/>
          </a:ln>
          <a:effectLst/>
          <a:sp3d/>
        </c:spPr>
        <c:dLbl>
          <c:idx val="0"/>
          <c:layout>
            <c:manualLayout>
              <c:x val="1.4905905590688762E-3"/>
              <c:y val="0.105502486025862"/>
            </c:manualLayout>
          </c:layout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rgbClr val="0070C0"/>
          </a:solidFill>
          <a:ln>
            <a:noFill/>
          </a:ln>
          <a:effectLst/>
          <a:sp3d/>
        </c:spPr>
        <c:dLbl>
          <c:idx val="0"/>
          <c:layout>
            <c:manualLayout>
              <c:x val="4.4717716772065741E-3"/>
              <c:y val="5.8208268152199726E-2"/>
            </c:manualLayout>
          </c:layout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rgbClr val="0070C0"/>
          </a:solidFill>
          <a:ln>
            <a:noFill/>
          </a:ln>
          <a:effectLst/>
          <a:sp3d/>
        </c:spPr>
        <c:dLbl>
          <c:idx val="0"/>
          <c:layout>
            <c:manualLayout>
              <c:x val="4.4717716772066287E-3"/>
              <c:y val="2.9104134076099863E-2"/>
            </c:manualLayout>
          </c:layout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rgbClr val="0070C0"/>
          </a:solidFill>
          <a:ln>
            <a:noFill/>
          </a:ln>
          <a:effectLst/>
          <a:sp3d/>
        </c:spPr>
        <c:dLbl>
          <c:idx val="0"/>
          <c:layout>
            <c:manualLayout>
              <c:x val="4.7761191036239841E-3"/>
              <c:y val="-1.0914050278537448E-2"/>
            </c:manualLayout>
          </c:layout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FEDERASYONLAR!$B$4</c:f>
              <c:strCache>
                <c:ptCount val="1"/>
                <c:pt idx="0">
                  <c:v>SPONSORLUK ADEDİ</c:v>
                </c:pt>
              </c:strCache>
            </c:strRef>
          </c:tx>
          <c:spPr>
            <a:solidFill>
              <a:srgbClr val="00FF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FEDERASYONLAR!$A$5:$A$17</c:f>
              <c:strCache>
                <c:ptCount val="12"/>
                <c:pt idx="0">
                  <c:v>Vücut Geliştirme ve Fitness Federasyonu</c:v>
                </c:pt>
                <c:pt idx="1">
                  <c:v>Yelken Federasyonu</c:v>
                </c:pt>
                <c:pt idx="2">
                  <c:v>Sutopu Federasyonu</c:v>
                </c:pt>
                <c:pt idx="3">
                  <c:v>Kürek Federasyonu</c:v>
                </c:pt>
                <c:pt idx="4">
                  <c:v>Otomobil Sporları Federasyonu</c:v>
                </c:pt>
                <c:pt idx="5">
                  <c:v>Briç Federasyonu</c:v>
                </c:pt>
                <c:pt idx="6">
                  <c:v>Masa Tenisi Federasyonu</c:v>
                </c:pt>
                <c:pt idx="7">
                  <c:v>Kano Federasyonu</c:v>
                </c:pt>
                <c:pt idx="8">
                  <c:v>Teakwondo Federasyonu</c:v>
                </c:pt>
                <c:pt idx="9">
                  <c:v>Triatlon Federasyonu</c:v>
                </c:pt>
                <c:pt idx="10">
                  <c:v>Buz Hokeyi Federasyonu</c:v>
                </c:pt>
                <c:pt idx="11">
                  <c:v>Bocce Bowling ve Dart Federasyonu</c:v>
                </c:pt>
              </c:strCache>
            </c:strRef>
          </c:cat>
          <c:val>
            <c:numRef>
              <c:f>FEDERASYONLAR!$B$5:$B$17</c:f>
              <c:numCache>
                <c:formatCode>#,##0</c:formatCode>
                <c:ptCount val="12"/>
                <c:pt idx="0">
                  <c:v>6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  <c:pt idx="7">
                  <c:v>3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F630-44CA-9A5D-9A37D28D24FC}"/>
            </c:ext>
          </c:extLst>
        </c:ser>
        <c:ser>
          <c:idx val="1"/>
          <c:order val="1"/>
          <c:tx>
            <c:strRef>
              <c:f>FEDERASYONLAR!$C$4</c:f>
              <c:strCache>
                <c:ptCount val="1"/>
                <c:pt idx="0">
                  <c:v>SPONSORLUK BEDELİ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F630-44CA-9A5D-9A37D28D24FC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F630-44CA-9A5D-9A37D28D24FC}"/>
              </c:ext>
            </c:extLst>
          </c:dPt>
          <c:dLbls>
            <c:dLbl>
              <c:idx val="0"/>
              <c:layout>
                <c:manualLayout>
                  <c:x val="3.1840794024159892E-3"/>
                  <c:y val="0.130968603342449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630-44CA-9A5D-9A37D28D24FC}"/>
                </c:ext>
              </c:extLst>
            </c:dLbl>
            <c:dLbl>
              <c:idx val="1"/>
              <c:layout>
                <c:manualLayout>
                  <c:x val="1.4905905590688762E-3"/>
                  <c:y val="0.1055024860258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630-44CA-9A5D-9A37D28D24FC}"/>
                </c:ext>
              </c:extLst>
            </c:dLbl>
            <c:dLbl>
              <c:idx val="2"/>
              <c:layout>
                <c:manualLayout>
                  <c:x val="4.4717716772065741E-3"/>
                  <c:y val="5.8208268152199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630-44CA-9A5D-9A37D28D24FC}"/>
                </c:ext>
              </c:extLst>
            </c:dLbl>
            <c:dLbl>
              <c:idx val="3"/>
              <c:layout>
                <c:manualLayout>
                  <c:x val="4.4717716772066287E-3"/>
                  <c:y val="2.9104134076099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630-44CA-9A5D-9A37D28D24FC}"/>
                </c:ext>
              </c:extLst>
            </c:dLbl>
            <c:dLbl>
              <c:idx val="5"/>
              <c:layout>
                <c:manualLayout>
                  <c:x val="4.7761191036239841E-3"/>
                  <c:y val="-1.0914050278537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630-44CA-9A5D-9A37D28D24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FEDERASYONLAR!$A$5:$A$17</c:f>
              <c:strCache>
                <c:ptCount val="12"/>
                <c:pt idx="0">
                  <c:v>Vücut Geliştirme ve Fitness Federasyonu</c:v>
                </c:pt>
                <c:pt idx="1">
                  <c:v>Yelken Federasyonu</c:v>
                </c:pt>
                <c:pt idx="2">
                  <c:v>Sutopu Federasyonu</c:v>
                </c:pt>
                <c:pt idx="3">
                  <c:v>Kürek Federasyonu</c:v>
                </c:pt>
                <c:pt idx="4">
                  <c:v>Otomobil Sporları Federasyonu</c:v>
                </c:pt>
                <c:pt idx="5">
                  <c:v>Briç Federasyonu</c:v>
                </c:pt>
                <c:pt idx="6">
                  <c:v>Masa Tenisi Federasyonu</c:v>
                </c:pt>
                <c:pt idx="7">
                  <c:v>Kano Federasyonu</c:v>
                </c:pt>
                <c:pt idx="8">
                  <c:v>Teakwondo Federasyonu</c:v>
                </c:pt>
                <c:pt idx="9">
                  <c:v>Triatlon Federasyonu</c:v>
                </c:pt>
                <c:pt idx="10">
                  <c:v>Buz Hokeyi Federasyonu</c:v>
                </c:pt>
                <c:pt idx="11">
                  <c:v>Bocce Bowling ve Dart Federasyonu</c:v>
                </c:pt>
              </c:strCache>
            </c:strRef>
          </c:cat>
          <c:val>
            <c:numRef>
              <c:f>FEDERASYONLAR!$C$5:$C$17</c:f>
              <c:numCache>
                <c:formatCode>"₺"#,##0.00</c:formatCode>
                <c:ptCount val="12"/>
                <c:pt idx="0">
                  <c:v>3640000</c:v>
                </c:pt>
                <c:pt idx="1">
                  <c:v>3620000</c:v>
                </c:pt>
                <c:pt idx="2">
                  <c:v>2400230</c:v>
                </c:pt>
                <c:pt idx="3">
                  <c:v>1700000</c:v>
                </c:pt>
                <c:pt idx="4">
                  <c:v>1340000</c:v>
                </c:pt>
                <c:pt idx="5">
                  <c:v>888662.18</c:v>
                </c:pt>
                <c:pt idx="6">
                  <c:v>500000</c:v>
                </c:pt>
                <c:pt idx="7">
                  <c:v>430000</c:v>
                </c:pt>
                <c:pt idx="8">
                  <c:v>200600</c:v>
                </c:pt>
                <c:pt idx="9">
                  <c:v>169500</c:v>
                </c:pt>
                <c:pt idx="10">
                  <c:v>121000</c:v>
                </c:pt>
                <c:pt idx="11">
                  <c:v>53820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8-F630-44CA-9A5D-9A37D28D24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7789312"/>
        <c:axId val="237805536"/>
        <c:axId val="311183552"/>
      </c:bar3DChart>
      <c:catAx>
        <c:axId val="23778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37805536"/>
        <c:crosses val="autoZero"/>
        <c:auto val="1"/>
        <c:lblAlgn val="ctr"/>
        <c:lblOffset val="100"/>
        <c:noMultiLvlLbl val="0"/>
      </c:catAx>
      <c:valAx>
        <c:axId val="237805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37789312"/>
        <c:crosses val="autoZero"/>
        <c:crossBetween val="between"/>
      </c:valAx>
      <c:serAx>
        <c:axId val="311183552"/>
        <c:scaling>
          <c:orientation val="minMax"/>
        </c:scaling>
        <c:delete val="1"/>
        <c:axPos val="b"/>
        <c:majorTickMark val="none"/>
        <c:minorTickMark val="none"/>
        <c:tickLblPos val="nextTo"/>
        <c:crossAx val="237805536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solidFill>
      <a:schemeClr val="tx1">
        <a:lumMod val="85000"/>
        <a:lumOff val="15000"/>
      </a:schemeClr>
    </a:solidFill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[SPONSORLUK VERİ TABLOSU 29.04.2022.xlsx]TÜRÜ!PivotTable2</c:name>
    <c:fmtId val="147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tr-TR" sz="1200"/>
              <a:t>SPONSORLUKLARIN</a:t>
            </a:r>
            <a:r>
              <a:rPr lang="tr-TR" sz="1200" baseline="0"/>
              <a:t> TÜRÜNE GÖRE DAĞILIMI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ivotFmts>
      <c:pivotFmt>
        <c:idx val="0"/>
      </c:pivotFmt>
      <c:pivotFmt>
        <c:idx val="1"/>
      </c:pivotFmt>
      <c:pivotFmt>
        <c:idx val="2"/>
        <c:spPr>
          <a:solidFill>
            <a:srgbClr val="00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p3d/>
        </c:spP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p3d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rgbClr val="00FF00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rgbClr val="0070C0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rgbClr val="00FF00"/>
          </a:solidFill>
          <a:ln>
            <a:noFill/>
          </a:ln>
          <a:effectLst/>
          <a:sp3d/>
        </c:spPr>
        <c:dLbl>
          <c:idx val="0"/>
          <c:layout>
            <c:manualLayout>
              <c:x val="1.0973938480273631E-2"/>
              <c:y val="2.314814814814814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rgbClr val="00FF00"/>
          </a:solidFill>
          <a:ln>
            <a:noFill/>
          </a:ln>
          <a:effectLst/>
          <a:sp3d/>
        </c:spPr>
        <c:dLbl>
          <c:idx val="0"/>
          <c:layout>
            <c:manualLayout>
              <c:x val="3.657979493424566E-3"/>
              <c:y val="2.314814814814814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rgbClr val="0070C0"/>
          </a:solidFill>
          <a:ln>
            <a:noFill/>
          </a:ln>
          <a:effectLst/>
          <a:sp3d/>
        </c:spPr>
        <c:dLbl>
          <c:idx val="0"/>
          <c:layout>
            <c:manualLayout>
              <c:x val="1.8289897467122763E-2"/>
              <c:y val="0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rgbClr val="00FF00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rgbClr val="00FF00"/>
          </a:solidFill>
          <a:ln>
            <a:noFill/>
          </a:ln>
          <a:effectLst/>
          <a:sp3d/>
        </c:spPr>
        <c:dLbl>
          <c:idx val="0"/>
          <c:layout>
            <c:manualLayout>
              <c:x val="3.657979493424566E-3"/>
              <c:y val="2.314814814814814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rgbClr val="00FF00"/>
          </a:solidFill>
          <a:ln>
            <a:noFill/>
          </a:ln>
          <a:effectLst/>
          <a:sp3d/>
        </c:spPr>
        <c:dLbl>
          <c:idx val="0"/>
          <c:layout>
            <c:manualLayout>
              <c:x val="1.0973938480273631E-2"/>
              <c:y val="2.314814814814814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rgbClr val="0070C0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rgbClr val="0070C0"/>
          </a:solidFill>
          <a:ln>
            <a:noFill/>
          </a:ln>
          <a:effectLst/>
          <a:sp3d/>
        </c:spPr>
        <c:dLbl>
          <c:idx val="0"/>
          <c:layout>
            <c:manualLayout>
              <c:x val="1.8289897467122763E-2"/>
              <c:y val="0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rgbClr val="00FF00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rgbClr val="00FF00"/>
          </a:solidFill>
          <a:ln>
            <a:noFill/>
          </a:ln>
          <a:effectLst/>
          <a:sp3d/>
        </c:spPr>
        <c:dLbl>
          <c:idx val="0"/>
          <c:layout>
            <c:manualLayout>
              <c:x val="3.657979493424566E-3"/>
              <c:y val="2.314814814814814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rgbClr val="00FF00"/>
          </a:solidFill>
          <a:ln>
            <a:noFill/>
          </a:ln>
          <a:effectLst/>
          <a:sp3d/>
        </c:spPr>
        <c:dLbl>
          <c:idx val="0"/>
          <c:layout>
            <c:manualLayout>
              <c:x val="1.0973938480273631E-2"/>
              <c:y val="2.314814814814814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rgbClr val="0070C0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rgbClr val="0070C0"/>
          </a:solidFill>
          <a:ln>
            <a:noFill/>
          </a:ln>
          <a:effectLst/>
          <a:sp3d/>
        </c:spPr>
        <c:dLbl>
          <c:idx val="0"/>
          <c:layout>
            <c:manualLayout>
              <c:x val="1.8289897467122763E-2"/>
              <c:y val="0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TÜRÜ!$B$3</c:f>
              <c:strCache>
                <c:ptCount val="1"/>
                <c:pt idx="0">
                  <c:v>SPONSORLUK ADEDİ</c:v>
                </c:pt>
              </c:strCache>
            </c:strRef>
          </c:tx>
          <c:spPr>
            <a:solidFill>
              <a:srgbClr val="00FF0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CAF-42D2-9BCB-E7208E07F6B6}"/>
              </c:ext>
            </c:extLst>
          </c:dPt>
          <c:dPt>
            <c:idx val="1"/>
            <c:invertIfNegative val="0"/>
            <c:bubble3D val="0"/>
            <c:spPr>
              <a:solidFill>
                <a:srgbClr val="00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CAF-42D2-9BCB-E7208E07F6B6}"/>
              </c:ext>
            </c:extLst>
          </c:dPt>
          <c:dLbls>
            <c:dLbl>
              <c:idx val="0"/>
              <c:layout>
                <c:manualLayout>
                  <c:x val="3.657979493424566E-3"/>
                  <c:y val="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CAF-42D2-9BCB-E7208E07F6B6}"/>
                </c:ext>
              </c:extLst>
            </c:dLbl>
            <c:dLbl>
              <c:idx val="1"/>
              <c:layout>
                <c:manualLayout>
                  <c:x val="1.0973938480273631E-2"/>
                  <c:y val="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CAF-42D2-9BCB-E7208E07F6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TÜRÜ!$A$4:$A$6</c:f>
              <c:strCache>
                <c:ptCount val="2"/>
                <c:pt idx="0">
                  <c:v>Ayni</c:v>
                </c:pt>
                <c:pt idx="1">
                  <c:v>Nakdi</c:v>
                </c:pt>
              </c:strCache>
            </c:strRef>
          </c:cat>
          <c:val>
            <c:numRef>
              <c:f>TÜRÜ!$B$4:$B$6</c:f>
              <c:numCache>
                <c:formatCode>General</c:formatCode>
                <c:ptCount val="2"/>
                <c:pt idx="0">
                  <c:v>8</c:v>
                </c:pt>
                <c:pt idx="1">
                  <c:v>16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4-6CAF-42D2-9BCB-E7208E07F6B6}"/>
            </c:ext>
          </c:extLst>
        </c:ser>
        <c:ser>
          <c:idx val="1"/>
          <c:order val="1"/>
          <c:tx>
            <c:strRef>
              <c:f>TÜRÜ!$C$3</c:f>
              <c:strCache>
                <c:ptCount val="1"/>
                <c:pt idx="0">
                  <c:v>SPONSORLUK BEDELİ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CAF-42D2-9BCB-E7208E07F6B6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6CAF-42D2-9BCB-E7208E07F6B6}"/>
              </c:ext>
            </c:extLst>
          </c:dPt>
          <c:dLbls>
            <c:dLbl>
              <c:idx val="1"/>
              <c:layout>
                <c:manualLayout>
                  <c:x val="1.828989746712276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CAF-42D2-9BCB-E7208E07F6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TÜRÜ!$A$4:$A$6</c:f>
              <c:strCache>
                <c:ptCount val="2"/>
                <c:pt idx="0">
                  <c:v>Ayni</c:v>
                </c:pt>
                <c:pt idx="1">
                  <c:v>Nakdi</c:v>
                </c:pt>
              </c:strCache>
            </c:strRef>
          </c:cat>
          <c:val>
            <c:numRef>
              <c:f>TÜRÜ!$C$4:$C$6</c:f>
              <c:numCache>
                <c:formatCode>"₺"#,##0.00</c:formatCode>
                <c:ptCount val="2"/>
                <c:pt idx="0">
                  <c:v>4823100</c:v>
                </c:pt>
                <c:pt idx="1">
                  <c:v>10240712.18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8-6CAF-42D2-9BCB-E7208E07F6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30731935"/>
        <c:axId val="1330729439"/>
        <c:axId val="1367958047"/>
      </c:bar3DChart>
      <c:catAx>
        <c:axId val="1330731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330729439"/>
        <c:crosses val="autoZero"/>
        <c:auto val="1"/>
        <c:lblAlgn val="ctr"/>
        <c:lblOffset val="100"/>
        <c:noMultiLvlLbl val="0"/>
      </c:catAx>
      <c:valAx>
        <c:axId val="13307294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330731935"/>
        <c:crosses val="autoZero"/>
        <c:crossBetween val="between"/>
      </c:valAx>
      <c:serAx>
        <c:axId val="1367958047"/>
        <c:scaling>
          <c:orientation val="minMax"/>
        </c:scaling>
        <c:delete val="1"/>
        <c:axPos val="b"/>
        <c:majorTickMark val="none"/>
        <c:minorTickMark val="none"/>
        <c:tickLblPos val="nextTo"/>
        <c:crossAx val="1330729439"/>
        <c:crosses val="autoZero"/>
      </c:ser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solidFill>
      <a:schemeClr val="tx1">
        <a:lumMod val="85000"/>
        <a:lumOff val="15000"/>
      </a:schemeClr>
    </a:solidFill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[SPONSORLUK VERİ TABLOSU 29.04.2022.xlsx]YILLARA GÖRE!PivotTable10</c:name>
    <c:fmtId val="47"/>
  </c:pivotSource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spc="100" baseline="0">
                <a:solidFill>
                  <a:sysClr val="window" lastClr="FFFFFF">
                    <a:lumMod val="95000"/>
                  </a:sys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tr-TR" sz="1200"/>
              <a:t>SPONSORLUKLARIN YILLARA GÖRE DAĞILIMI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spc="100" baseline="0">
              <a:solidFill>
                <a:sysClr val="window" lastClr="FFFFFF">
                  <a:lumMod val="95000"/>
                </a:sys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ivotFmts>
      <c:pivotFmt>
        <c:idx val="0"/>
      </c:pivotFmt>
      <c:pivotFmt>
        <c:idx val="1"/>
      </c:pivotFmt>
      <c:pivotFmt>
        <c:idx val="2"/>
        <c:spPr>
          <a:solidFill>
            <a:srgbClr val="00FF00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rgbClr val="0070C0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rgbClr val="0070C0"/>
          </a:solidFill>
          <a:ln>
            <a:noFill/>
          </a:ln>
          <a:effectLst/>
          <a:sp3d/>
        </c:spPr>
        <c:dLbl>
          <c:idx val="0"/>
          <c:layout>
            <c:manualLayout>
              <c:x val="1.3110454234914152E-3"/>
              <c:y val="-4.2437781360066642E-17"/>
            </c:manualLayout>
          </c:layout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rgbClr val="0070C0"/>
          </a:solidFill>
          <a:ln>
            <a:noFill/>
          </a:ln>
          <a:effectLst/>
          <a:sp3d/>
        </c:spPr>
        <c:dLbl>
          <c:idx val="0"/>
          <c:layout>
            <c:manualLayout>
              <c:x val="3.9331362704740531E-3"/>
              <c:y val="0.125"/>
            </c:manualLayout>
          </c:layout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rgbClr val="0070C0"/>
          </a:solidFill>
          <a:ln>
            <a:noFill/>
          </a:ln>
          <a:effectLst/>
          <a:sp3d/>
        </c:spPr>
        <c:dLbl>
          <c:idx val="0"/>
          <c:layout>
            <c:manualLayout>
              <c:x val="1.3110454234914152E-3"/>
              <c:y val="6.9444444444444448E-2"/>
            </c:manualLayout>
          </c:layout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rgbClr val="00FF00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rgbClr val="0070C0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rgbClr val="0070C0"/>
          </a:solidFill>
          <a:ln>
            <a:noFill/>
          </a:ln>
          <a:effectLst/>
          <a:sp3d/>
        </c:spPr>
        <c:dLbl>
          <c:idx val="0"/>
          <c:layout>
            <c:manualLayout>
              <c:x val="1.3110454234914152E-3"/>
              <c:y val="6.9444444444444448E-2"/>
            </c:manualLayout>
          </c:layout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rgbClr val="0070C0"/>
          </a:solidFill>
          <a:ln>
            <a:noFill/>
          </a:ln>
          <a:effectLst/>
          <a:sp3d/>
        </c:spPr>
        <c:dLbl>
          <c:idx val="0"/>
          <c:layout>
            <c:manualLayout>
              <c:x val="3.9331362704740531E-3"/>
              <c:y val="0.125"/>
            </c:manualLayout>
          </c:layout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rgbClr val="0070C0"/>
          </a:solidFill>
          <a:ln>
            <a:noFill/>
          </a:ln>
          <a:effectLst/>
          <a:sp3d/>
        </c:spPr>
        <c:dLbl>
          <c:idx val="0"/>
          <c:layout>
            <c:manualLayout>
              <c:x val="1.3110454234914152E-3"/>
              <c:y val="-4.2437781360066642E-17"/>
            </c:manualLayout>
          </c:layout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rgbClr val="00FF00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rgbClr val="0070C0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rgbClr val="0070C0"/>
          </a:solidFill>
          <a:ln>
            <a:noFill/>
          </a:ln>
          <a:effectLst/>
          <a:sp3d/>
        </c:spPr>
        <c:dLbl>
          <c:idx val="0"/>
          <c:layout>
            <c:manualLayout>
              <c:x val="1.3110454234914152E-3"/>
              <c:y val="6.9444444444444448E-2"/>
            </c:manualLayout>
          </c:layout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rgbClr val="0070C0"/>
          </a:solidFill>
          <a:ln>
            <a:noFill/>
          </a:ln>
          <a:effectLst/>
          <a:sp3d/>
        </c:spPr>
        <c:dLbl>
          <c:idx val="0"/>
          <c:layout>
            <c:manualLayout>
              <c:x val="3.9331362704740531E-3"/>
              <c:y val="0.125"/>
            </c:manualLayout>
          </c:layout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rgbClr val="0070C0"/>
          </a:solidFill>
          <a:ln>
            <a:noFill/>
          </a:ln>
          <a:effectLst/>
          <a:sp3d/>
        </c:spPr>
        <c:dLbl>
          <c:idx val="0"/>
          <c:layout>
            <c:manualLayout>
              <c:x val="1.3110454234914152E-3"/>
              <c:y val="-4.2437781360066642E-17"/>
            </c:manualLayout>
          </c:layout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'YILLARA GÖRE'!$B$4</c:f>
              <c:strCache>
                <c:ptCount val="1"/>
                <c:pt idx="0">
                  <c:v>SPONSORLUK ADEDİ</c:v>
                </c:pt>
              </c:strCache>
            </c:strRef>
          </c:tx>
          <c:spPr>
            <a:solidFill>
              <a:srgbClr val="00FF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'YILLARA GÖRE'!$A$5:$A$28</c:f>
              <c:strCache>
                <c:ptCount val="2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</c:strCache>
            </c:strRef>
          </c:cat>
          <c:val>
            <c:numRef>
              <c:f>'YILLARA GÖRE'!$B$5:$B$28</c:f>
              <c:numCache>
                <c:formatCode>#,##0</c:formatCode>
                <c:ptCount val="23"/>
                <c:pt idx="0">
                  <c:v>5</c:v>
                </c:pt>
                <c:pt idx="1">
                  <c:v>22</c:v>
                </c:pt>
                <c:pt idx="2">
                  <c:v>21</c:v>
                </c:pt>
                <c:pt idx="3">
                  <c:v>11</c:v>
                </c:pt>
                <c:pt idx="4">
                  <c:v>40</c:v>
                </c:pt>
                <c:pt idx="5">
                  <c:v>58</c:v>
                </c:pt>
                <c:pt idx="6">
                  <c:v>102</c:v>
                </c:pt>
                <c:pt idx="7">
                  <c:v>118</c:v>
                </c:pt>
                <c:pt idx="8">
                  <c:v>95</c:v>
                </c:pt>
                <c:pt idx="9">
                  <c:v>97</c:v>
                </c:pt>
                <c:pt idx="10">
                  <c:v>96</c:v>
                </c:pt>
                <c:pt idx="11">
                  <c:v>51</c:v>
                </c:pt>
                <c:pt idx="12">
                  <c:v>53</c:v>
                </c:pt>
                <c:pt idx="13">
                  <c:v>63</c:v>
                </c:pt>
                <c:pt idx="14">
                  <c:v>84</c:v>
                </c:pt>
                <c:pt idx="15">
                  <c:v>94</c:v>
                </c:pt>
                <c:pt idx="16">
                  <c:v>129</c:v>
                </c:pt>
                <c:pt idx="17">
                  <c:v>131</c:v>
                </c:pt>
                <c:pt idx="18">
                  <c:v>83</c:v>
                </c:pt>
                <c:pt idx="19">
                  <c:v>29</c:v>
                </c:pt>
                <c:pt idx="20">
                  <c:v>27</c:v>
                </c:pt>
                <c:pt idx="21">
                  <c:v>53</c:v>
                </c:pt>
                <c:pt idx="22">
                  <c:v>24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0523-484F-AD3C-7E7B95B653AB}"/>
            </c:ext>
          </c:extLst>
        </c:ser>
        <c:ser>
          <c:idx val="1"/>
          <c:order val="1"/>
          <c:tx>
            <c:strRef>
              <c:f>'YILLARA GÖRE'!$C$4</c:f>
              <c:strCache>
                <c:ptCount val="1"/>
                <c:pt idx="0">
                  <c:v>SPONSORLUK BEDELİ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Pt>
            <c:idx val="2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0523-484F-AD3C-7E7B95B653AB}"/>
              </c:ext>
            </c:extLst>
          </c:dPt>
          <c:dLbls>
            <c:dLbl>
              <c:idx val="15"/>
              <c:layout>
                <c:manualLayout>
                  <c:x val="1.3110454234914152E-3"/>
                  <c:y val="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523-484F-AD3C-7E7B95B653AB}"/>
                </c:ext>
              </c:extLst>
            </c:dLbl>
            <c:dLbl>
              <c:idx val="17"/>
              <c:layout>
                <c:manualLayout>
                  <c:x val="3.9331362704740531E-3"/>
                  <c:y val="0.1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523-484F-AD3C-7E7B95B653AB}"/>
                </c:ext>
              </c:extLst>
            </c:dLbl>
            <c:dLbl>
              <c:idx val="21"/>
              <c:layout>
                <c:manualLayout>
                  <c:x val="1.3110454234914152E-3"/>
                  <c:y val="-4.243778136006664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523-484F-AD3C-7E7B95B653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'YILLARA GÖRE'!$A$5:$A$28</c:f>
              <c:strCache>
                <c:ptCount val="2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</c:strCache>
            </c:strRef>
          </c:cat>
          <c:val>
            <c:numRef>
              <c:f>'YILLARA GÖRE'!$C$5:$C$28</c:f>
              <c:numCache>
                <c:formatCode>"₺"#,##0.00</c:formatCode>
                <c:ptCount val="23"/>
                <c:pt idx="0">
                  <c:v>137735.66</c:v>
                </c:pt>
                <c:pt idx="1">
                  <c:v>352444.70999999996</c:v>
                </c:pt>
                <c:pt idx="2">
                  <c:v>518039.09100000001</c:v>
                </c:pt>
                <c:pt idx="3">
                  <c:v>654709.49599999993</c:v>
                </c:pt>
                <c:pt idx="4">
                  <c:v>3904214.45</c:v>
                </c:pt>
                <c:pt idx="5">
                  <c:v>2840863</c:v>
                </c:pt>
                <c:pt idx="6">
                  <c:v>10898886.203333398</c:v>
                </c:pt>
                <c:pt idx="7">
                  <c:v>13467201.344720002</c:v>
                </c:pt>
                <c:pt idx="8">
                  <c:v>18764626.120000005</c:v>
                </c:pt>
                <c:pt idx="9">
                  <c:v>63421304.799999997</c:v>
                </c:pt>
                <c:pt idx="10">
                  <c:v>24580285.07</c:v>
                </c:pt>
                <c:pt idx="11">
                  <c:v>24913860.769999996</c:v>
                </c:pt>
                <c:pt idx="12">
                  <c:v>18064137.650000002</c:v>
                </c:pt>
                <c:pt idx="13">
                  <c:v>29348405.030000001</c:v>
                </c:pt>
                <c:pt idx="14">
                  <c:v>67402774.030000001</c:v>
                </c:pt>
                <c:pt idx="15">
                  <c:v>97109545.910000026</c:v>
                </c:pt>
                <c:pt idx="16">
                  <c:v>40067540.368000001</c:v>
                </c:pt>
                <c:pt idx="17">
                  <c:v>113724359.93000001</c:v>
                </c:pt>
                <c:pt idx="18">
                  <c:v>45636506.610000007</c:v>
                </c:pt>
                <c:pt idx="19">
                  <c:v>7014141</c:v>
                </c:pt>
                <c:pt idx="20">
                  <c:v>4940854</c:v>
                </c:pt>
                <c:pt idx="21">
                  <c:v>26969036.129999999</c:v>
                </c:pt>
                <c:pt idx="22">
                  <c:v>15063812.18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5-0523-484F-AD3C-7E7B95B653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79367855"/>
        <c:axId val="1479345807"/>
        <c:axId val="1212746111"/>
      </c:bar3DChart>
      <c:catAx>
        <c:axId val="1479367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479345807"/>
        <c:crosses val="autoZero"/>
        <c:auto val="1"/>
        <c:lblAlgn val="ctr"/>
        <c:lblOffset val="100"/>
        <c:noMultiLvlLbl val="0"/>
      </c:catAx>
      <c:valAx>
        <c:axId val="1479345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479367855"/>
        <c:crosses val="autoZero"/>
        <c:crossBetween val="between"/>
      </c:valAx>
      <c:serAx>
        <c:axId val="1212746111"/>
        <c:scaling>
          <c:orientation val="minMax"/>
        </c:scaling>
        <c:delete val="1"/>
        <c:axPos val="b"/>
        <c:majorTickMark val="none"/>
        <c:minorTickMark val="none"/>
        <c:tickLblPos val="nextTo"/>
        <c:crossAx val="1479345807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solidFill>
      <a:schemeClr val="tx1">
        <a:lumMod val="85000"/>
        <a:lumOff val="15000"/>
      </a:schemeClr>
    </a:solidFill>
    <a:ln>
      <a:solidFill>
        <a:schemeClr val="accent1"/>
      </a:solidFill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4183" cy="498248"/>
          </a:xfrm>
          <a:prstGeom prst="rect">
            <a:avLst/>
          </a:prstGeom>
        </p:spPr>
        <p:txBody>
          <a:bodyPr vert="horz" lIns="91787" tIns="45894" rIns="91787" bIns="45894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7129" y="0"/>
            <a:ext cx="2944182" cy="498248"/>
          </a:xfrm>
          <a:prstGeom prst="rect">
            <a:avLst/>
          </a:prstGeom>
        </p:spPr>
        <p:txBody>
          <a:bodyPr vert="horz" lIns="91787" tIns="45894" rIns="91787" bIns="45894" rtlCol="0"/>
          <a:lstStyle>
            <a:lvl1pPr algn="r">
              <a:defRPr sz="1200"/>
            </a:lvl1pPr>
          </a:lstStyle>
          <a:p>
            <a:fld id="{683813A2-C7F8-45F2-BAD0-4BBEE8ABE099}" type="datetimeFigureOut">
              <a:rPr lang="tr-TR" smtClean="0"/>
              <a:pPr/>
              <a:t>22.05.2023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4" y="9426802"/>
            <a:ext cx="2944183" cy="498248"/>
          </a:xfrm>
          <a:prstGeom prst="rect">
            <a:avLst/>
          </a:prstGeom>
        </p:spPr>
        <p:txBody>
          <a:bodyPr vert="horz" lIns="91787" tIns="45894" rIns="91787" bIns="45894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7129" y="9426802"/>
            <a:ext cx="2944182" cy="498248"/>
          </a:xfrm>
          <a:prstGeom prst="rect">
            <a:avLst/>
          </a:prstGeom>
        </p:spPr>
        <p:txBody>
          <a:bodyPr vert="horz" lIns="91787" tIns="45894" rIns="91787" bIns="45894" rtlCol="0" anchor="b"/>
          <a:lstStyle>
            <a:lvl1pPr algn="r">
              <a:defRPr sz="1200"/>
            </a:lvl1pPr>
          </a:lstStyle>
          <a:p>
            <a:fld id="{2A8EBAD0-3700-4219-9730-5A0B480B363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0728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43596" cy="497975"/>
          </a:xfrm>
          <a:prstGeom prst="rect">
            <a:avLst/>
          </a:prstGeom>
        </p:spPr>
        <p:txBody>
          <a:bodyPr vert="horz" lIns="91787" tIns="45894" rIns="91787" bIns="45894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47745" y="4"/>
            <a:ext cx="2943596" cy="497975"/>
          </a:xfrm>
          <a:prstGeom prst="rect">
            <a:avLst/>
          </a:prstGeom>
        </p:spPr>
        <p:txBody>
          <a:bodyPr vert="horz" lIns="91787" tIns="45894" rIns="91787" bIns="45894" rtlCol="0"/>
          <a:lstStyle>
            <a:lvl1pPr algn="r">
              <a:defRPr sz="1200"/>
            </a:lvl1pPr>
          </a:lstStyle>
          <a:p>
            <a:fld id="{82BF7448-264E-6745-AD86-24F5A388F3CF}" type="datetimeFigureOut">
              <a:rPr lang="tr-TR" smtClean="0"/>
              <a:pPr/>
              <a:t>22.05.2023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1537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87" tIns="45894" rIns="91787" bIns="45894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292" y="4776432"/>
            <a:ext cx="5434330" cy="3907989"/>
          </a:xfrm>
          <a:prstGeom prst="rect">
            <a:avLst/>
          </a:prstGeom>
        </p:spPr>
        <p:txBody>
          <a:bodyPr vert="horz" lIns="91787" tIns="45894" rIns="91787" bIns="45894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7077"/>
            <a:ext cx="2943596" cy="497974"/>
          </a:xfrm>
          <a:prstGeom prst="rect">
            <a:avLst/>
          </a:prstGeom>
        </p:spPr>
        <p:txBody>
          <a:bodyPr vert="horz" lIns="91787" tIns="45894" rIns="91787" bIns="45894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47745" y="9427077"/>
            <a:ext cx="2943596" cy="497974"/>
          </a:xfrm>
          <a:prstGeom prst="rect">
            <a:avLst/>
          </a:prstGeom>
        </p:spPr>
        <p:txBody>
          <a:bodyPr vert="horz" lIns="91787" tIns="45894" rIns="91787" bIns="45894" rtlCol="0" anchor="b"/>
          <a:lstStyle>
            <a:lvl1pPr algn="r">
              <a:defRPr sz="1200"/>
            </a:lvl1pPr>
          </a:lstStyle>
          <a:p>
            <a:fld id="{FCF5118B-0AAE-FE42-9B13-C122D07C7DF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795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882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7FA1B33-5D33-424C-B752-FE2F39CB6C4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22.05.2023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8A7C6E5-41A6-E64E-8E9D-986AE003CD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491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7FA1B33-5D33-424C-B752-FE2F39CB6C4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22.05.2023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8A7C6E5-41A6-E64E-8E9D-986AE003CD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759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7FA1B33-5D33-424C-B752-FE2F39CB6C4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22.05.2023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8A7C6E5-41A6-E64E-8E9D-986AE003CD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396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7FA1B33-5D33-424C-B752-FE2F39CB6C4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22.05.2023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8A7C6E5-41A6-E64E-8E9D-986AE003CD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126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7FA1B33-5D33-424C-B752-FE2F39CB6C4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22.05.2023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8A7C6E5-41A6-E64E-8E9D-986AE003CD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985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7FA1B33-5D33-424C-B752-FE2F39CB6C4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22.05.2023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8A7C6E5-41A6-E64E-8E9D-986AE003CD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81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7FA1B33-5D33-424C-B752-FE2F39CB6C4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22.05.2023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8A7C6E5-41A6-E64E-8E9D-986AE003CD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85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7FA1B33-5D33-424C-B752-FE2F39CB6C4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22.05.2023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8A7C6E5-41A6-E64E-8E9D-986AE003CD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49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7FA1B33-5D33-424C-B752-FE2F39CB6C4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22.05.2023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8A7C6E5-41A6-E64E-8E9D-986AE003CD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85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7FA1B33-5D33-424C-B752-FE2F39CB6C4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22.05.2023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8A7C6E5-41A6-E64E-8E9D-986AE003CD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000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7FA1B33-5D33-424C-B752-FE2F39CB6C4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22.05.2023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8A7C6E5-41A6-E64E-8E9D-986AE003CD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48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por.gsb.gov.tr/EDevlet.aspx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15F91FD-D4FA-5743-AAB0-86A0B2376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5399"/>
            <a:ext cx="12240262" cy="6883399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4241314" y="4700054"/>
            <a:ext cx="37576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Spor Hizmetleri Genel Müdürlüğü</a:t>
            </a:r>
          </a:p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Spor Etkinlikleri Daire Başkanlığı</a:t>
            </a:r>
          </a:p>
        </p:txBody>
      </p:sp>
    </p:spTree>
    <p:extLst>
      <p:ext uri="{BB962C8B-B14F-4D97-AF65-F5344CB8AC3E}">
        <p14:creationId xmlns:p14="http://schemas.microsoft.com/office/powerpoint/2010/main" val="32632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3684608A-04CE-634E-AFFB-566B32FC5074}"/>
              </a:ext>
            </a:extLst>
          </p:cNvPr>
          <p:cNvSpPr/>
          <p:nvPr/>
        </p:nvSpPr>
        <p:spPr>
          <a:xfrm>
            <a:off x="1143000" y="554636"/>
            <a:ext cx="734518" cy="734518"/>
          </a:xfrm>
          <a:prstGeom prst="rect">
            <a:avLst/>
          </a:prstGeom>
          <a:solidFill>
            <a:srgbClr val="A1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59EDB10-DAE6-C64A-B94A-56CA31E4AF0F}"/>
              </a:ext>
            </a:extLst>
          </p:cNvPr>
          <p:cNvSpPr txBox="1"/>
          <p:nvPr/>
        </p:nvSpPr>
        <p:spPr>
          <a:xfrm>
            <a:off x="1877518" y="519713"/>
            <a:ext cx="9502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SPONSORLUK SÖZLEŞMESİ</a:t>
            </a:r>
            <a:endParaRPr lang="tr-TR" sz="4400" b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143000" y="1289154"/>
            <a:ext cx="1061119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Sponsorluk Sözleşmesinde Bulunması Gereken Hükümler: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Sözleşmede 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tarafların adı, soyadı veya kanuni </a:t>
            </a:r>
            <a:r>
              <a:rPr lang="tr-T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unvanı bulunması,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Tarafların 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bağlı bulunduğu </a:t>
            </a:r>
            <a:r>
              <a:rPr lang="tr-T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vergi 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dairesi </a:t>
            </a:r>
            <a:r>
              <a:rPr lang="tr-T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vergi 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kimlik numarası </a:t>
            </a:r>
            <a:r>
              <a:rPr lang="tr-T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bulunması,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Sponsorluğun 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 dalı ve yapılacak faaliyetlerin </a:t>
            </a:r>
            <a:r>
              <a:rPr lang="tr-T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bilgisinin bulunması,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Nakdi 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Sponsorlukta sözleşme bedeli, Ayni sponsorlukta yaklaşık sponsorluk </a:t>
            </a:r>
            <a:r>
              <a:rPr lang="tr-T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bedelinin bulunması,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Nakdi 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Sponsorluğu alanın banka hesap numarası </a:t>
            </a:r>
            <a:r>
              <a:rPr lang="tr-T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bulunması,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Faaliyetin 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veya tesisin yapım, bakım ve onarım işlerinin başlama, bitiş tarihleri ve yeri </a:t>
            </a:r>
            <a:r>
              <a:rPr lang="tr-T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bilgisinin bulunması,</a:t>
            </a:r>
          </a:p>
        </p:txBody>
      </p:sp>
      <p:pic>
        <p:nvPicPr>
          <p:cNvPr id="7" name="Resim 6" descr="C:\Users\sabri.burhan\Desktop\Sponsorluk LOGO\SPONSORLUK_logo_kırmızı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84" y="6053143"/>
            <a:ext cx="24273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743" y="921895"/>
            <a:ext cx="2041381" cy="2041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4373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3684608A-04CE-634E-AFFB-566B32FC5074}"/>
              </a:ext>
            </a:extLst>
          </p:cNvPr>
          <p:cNvSpPr/>
          <p:nvPr/>
        </p:nvSpPr>
        <p:spPr>
          <a:xfrm>
            <a:off x="1143000" y="554636"/>
            <a:ext cx="734518" cy="734518"/>
          </a:xfrm>
          <a:prstGeom prst="rect">
            <a:avLst/>
          </a:prstGeom>
          <a:solidFill>
            <a:srgbClr val="A1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59EDB10-DAE6-C64A-B94A-56CA31E4AF0F}"/>
              </a:ext>
            </a:extLst>
          </p:cNvPr>
          <p:cNvSpPr txBox="1"/>
          <p:nvPr/>
        </p:nvSpPr>
        <p:spPr>
          <a:xfrm>
            <a:off x="1877518" y="519713"/>
            <a:ext cx="9502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SPONSORLUK SÖZLEŞMESİ</a:t>
            </a:r>
            <a:endParaRPr lang="tr-TR" sz="4400" b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172094" y="1289154"/>
            <a:ext cx="1020803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Sponsorluğun 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başlama ve bitiş </a:t>
            </a:r>
            <a:r>
              <a:rPr lang="tr-T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tarihlerinin yer alması,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Tarafların 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hakları ve mücbir sebepler dışındaki </a:t>
            </a:r>
            <a:r>
              <a:rPr lang="tr-T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yükümlülüklerinin bulunması,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Sponsorluk 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 ve işlemlerinde uyulacak </a:t>
            </a:r>
            <a:r>
              <a:rPr lang="tr-T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hususların bulunması,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Anlaşmazlıkların 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nerede ve ne şekilde </a:t>
            </a:r>
            <a:r>
              <a:rPr lang="tr-T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çözümleneceğinin bulunması,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Sözleşmenin 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kaç maddeden ibaret </a:t>
            </a:r>
            <a:r>
              <a:rPr lang="tr-T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olduğunun bulunması,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Sözleşmeyi  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imzalayan  kişilerin  imza  kısmında  adı,  soyadı,  imzası,  mührü (firma/kulüp)  ve sözleşme imzalama </a:t>
            </a:r>
            <a:r>
              <a:rPr lang="tr-T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tarihinin bulunması,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Sözleşmeyi 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imzalayan kişilerin ön </a:t>
            </a:r>
            <a:r>
              <a:rPr lang="tr-T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sayfalarda paraflarının bulunması,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tr-T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ponsorluğun başlama tarihi, sözleşme </a:t>
            </a:r>
            <a:r>
              <a:rPr lang="tr-T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imzalama </a:t>
            </a:r>
            <a:r>
              <a:rPr lang="tr-T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tarihi ile aynı veya sonraki tarihlerde olmasına dikkat edilmesi</a:t>
            </a:r>
          </a:p>
        </p:txBody>
      </p:sp>
      <p:pic>
        <p:nvPicPr>
          <p:cNvPr id="7" name="Resim 6" descr="C:\Users\sabri.burhan\Desktop\Sponsorluk LOGO\SPONSORLUK_logo_kırmızı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84" y="6053143"/>
            <a:ext cx="24273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24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3684608A-04CE-634E-AFFB-566B32FC5074}"/>
              </a:ext>
            </a:extLst>
          </p:cNvPr>
          <p:cNvSpPr/>
          <p:nvPr/>
        </p:nvSpPr>
        <p:spPr>
          <a:xfrm>
            <a:off x="1143000" y="554636"/>
            <a:ext cx="734518" cy="734518"/>
          </a:xfrm>
          <a:prstGeom prst="rect">
            <a:avLst/>
          </a:prstGeom>
          <a:solidFill>
            <a:srgbClr val="A1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59EDB10-DAE6-C64A-B94A-56CA31E4AF0F}"/>
              </a:ext>
            </a:extLst>
          </p:cNvPr>
          <p:cNvSpPr txBox="1"/>
          <p:nvPr/>
        </p:nvSpPr>
        <p:spPr>
          <a:xfrm>
            <a:off x="1877518" y="519713"/>
            <a:ext cx="9502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SPORDA SPONSORLUK VERİLERİ</a:t>
            </a:r>
            <a:endParaRPr lang="tr-TR" sz="4400" b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Resim 6" descr="C:\Users\sabri.burhan\Desktop\Sponsorluk LOGO\SPONSORLUK_logo_kırmızı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34" y="6053142"/>
            <a:ext cx="24273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Grafik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6421855"/>
              </p:ext>
            </p:extLst>
          </p:nvPr>
        </p:nvGraphicFramePr>
        <p:xfrm>
          <a:off x="1143000" y="1462088"/>
          <a:ext cx="10236994" cy="4257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638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3684608A-04CE-634E-AFFB-566B32FC5074}"/>
              </a:ext>
            </a:extLst>
          </p:cNvPr>
          <p:cNvSpPr/>
          <p:nvPr/>
        </p:nvSpPr>
        <p:spPr>
          <a:xfrm>
            <a:off x="1143000" y="554636"/>
            <a:ext cx="734518" cy="734518"/>
          </a:xfrm>
          <a:prstGeom prst="rect">
            <a:avLst/>
          </a:prstGeom>
          <a:solidFill>
            <a:srgbClr val="A1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59EDB10-DAE6-C64A-B94A-56CA31E4AF0F}"/>
              </a:ext>
            </a:extLst>
          </p:cNvPr>
          <p:cNvSpPr txBox="1"/>
          <p:nvPr/>
        </p:nvSpPr>
        <p:spPr>
          <a:xfrm>
            <a:off x="1877518" y="519713"/>
            <a:ext cx="9502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SPORDA SPONSORLUK VERİLERİ</a:t>
            </a:r>
            <a:endParaRPr lang="tr-TR" sz="4400" b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Resim 6" descr="C:\Users\sabri.burhan\Desktop\Sponsorluk LOGO\SPONSORLUK_logo_kırmızı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34" y="6053142"/>
            <a:ext cx="24273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Grafik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918223"/>
              </p:ext>
            </p:extLst>
          </p:nvPr>
        </p:nvGraphicFramePr>
        <p:xfrm>
          <a:off x="1877518" y="2057400"/>
          <a:ext cx="9502606" cy="3495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1089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3684608A-04CE-634E-AFFB-566B32FC5074}"/>
              </a:ext>
            </a:extLst>
          </p:cNvPr>
          <p:cNvSpPr/>
          <p:nvPr/>
        </p:nvSpPr>
        <p:spPr>
          <a:xfrm>
            <a:off x="1143000" y="554636"/>
            <a:ext cx="734518" cy="734518"/>
          </a:xfrm>
          <a:prstGeom prst="rect">
            <a:avLst/>
          </a:prstGeom>
          <a:solidFill>
            <a:srgbClr val="A1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59EDB10-DAE6-C64A-B94A-56CA31E4AF0F}"/>
              </a:ext>
            </a:extLst>
          </p:cNvPr>
          <p:cNvSpPr txBox="1"/>
          <p:nvPr/>
        </p:nvSpPr>
        <p:spPr>
          <a:xfrm>
            <a:off x="1877518" y="519713"/>
            <a:ext cx="9502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SPORDA SPONSORLUK VERİLERİ</a:t>
            </a:r>
            <a:endParaRPr lang="tr-TR" sz="4400" b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Resim 8" descr="C:\Users\sabri.burhan\Desktop\Sponsorluk LOGO\SPONSORLUK_logo_kırmızı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34" y="6053142"/>
            <a:ext cx="24273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afik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5202481"/>
              </p:ext>
            </p:extLst>
          </p:nvPr>
        </p:nvGraphicFramePr>
        <p:xfrm>
          <a:off x="1143000" y="1604356"/>
          <a:ext cx="10237123" cy="410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7306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523516" y="3859475"/>
            <a:ext cx="88789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FF00"/>
                </a:solidFill>
              </a:rPr>
              <a:t>SPONSORLUK İŞLEMLERİNDE YAŞANAN SIKINTILAR </a:t>
            </a:r>
            <a:endParaRPr lang="tr-TR" sz="3200" b="1" dirty="0">
              <a:solidFill>
                <a:srgbClr val="FFFF00"/>
              </a:solidFill>
            </a:endParaRPr>
          </a:p>
        </p:txBody>
      </p:sp>
      <p:pic>
        <p:nvPicPr>
          <p:cNvPr id="4" name="Resim 3" descr="C:\Users\sabri.burhan\Desktop\Sponsorluk LOGO\SPONSORLUK_logo_kırmızı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34" y="6053142"/>
            <a:ext cx="24273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80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3684608A-04CE-634E-AFFB-566B32FC5074}"/>
              </a:ext>
            </a:extLst>
          </p:cNvPr>
          <p:cNvSpPr/>
          <p:nvPr/>
        </p:nvSpPr>
        <p:spPr>
          <a:xfrm>
            <a:off x="1143000" y="554636"/>
            <a:ext cx="734518" cy="734518"/>
          </a:xfrm>
          <a:prstGeom prst="rect">
            <a:avLst/>
          </a:prstGeom>
          <a:solidFill>
            <a:srgbClr val="A1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59EDB10-DAE6-C64A-B94A-56CA31E4AF0F}"/>
              </a:ext>
            </a:extLst>
          </p:cNvPr>
          <p:cNvSpPr txBox="1"/>
          <p:nvPr/>
        </p:nvSpPr>
        <p:spPr>
          <a:xfrm>
            <a:off x="1877518" y="519713"/>
            <a:ext cx="9502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SPORDA SPONSORLUK</a:t>
            </a:r>
            <a:endParaRPr lang="tr-TR" sz="4400" b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358187" y="1778322"/>
            <a:ext cx="9402189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tr-TR" altLang="en-US" sz="2000" dirty="0" smtClean="0">
                <a:solidFill>
                  <a:schemeClr val="bg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Genel olarak sponsorluk alanındaki bilgi eksikliği,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tr-TR" altLang="en-US" sz="2000" dirty="0" smtClean="0">
                <a:solidFill>
                  <a:schemeClr val="bg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Sponsorluk sözleşmelerinin eksik ve yanlış düzenlenmesi,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tr-TR" altLang="en-US" sz="2000" dirty="0" smtClean="0">
                <a:solidFill>
                  <a:schemeClr val="bg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Sponsorluk sözleşme türlerinin (ayni ve nakdi) aynı sözleşmede yer verilmesi,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tr-TR" altLang="en-US" sz="2000" dirty="0" smtClean="0">
                <a:solidFill>
                  <a:schemeClr val="bg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koordinatörlerimiz ile yaşanan iletişim sıkıntısı,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tr-TR" altLang="en-US" sz="2000" dirty="0" smtClean="0">
                <a:solidFill>
                  <a:schemeClr val="bg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Sponsorluğun sağladığı imkanlardan hedef kitlenin bilgisinin olmaması,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tr-TR" altLang="en-US" sz="2000" dirty="0" err="1">
                <a:solidFill>
                  <a:schemeClr val="bg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Sponsorl</a:t>
            </a:r>
            <a:r>
              <a:rPr lang="en-US" altLang="en-US" sz="2000" dirty="0">
                <a:solidFill>
                  <a:schemeClr val="bg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</a:t>
            </a:r>
            <a:r>
              <a:rPr lang="tr-TR" altLang="en-US" sz="2000" dirty="0" err="1">
                <a:solidFill>
                  <a:schemeClr val="bg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ra</a:t>
            </a:r>
            <a:r>
              <a:rPr lang="tr-TR" altLang="en-US" sz="2000" dirty="0">
                <a:solidFill>
                  <a:schemeClr val="bg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verilecek hakların belirsizliği</a:t>
            </a:r>
            <a:r>
              <a:rPr lang="tr-TR" altLang="en-US" sz="2000" dirty="0" smtClean="0">
                <a:solidFill>
                  <a:schemeClr val="bg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tr-TR" altLang="en-US" sz="2000" dirty="0" smtClean="0">
                <a:solidFill>
                  <a:schemeClr val="bg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Hazine ve Maliye Bakanlığı ile entegreli bir sistemin olmaması,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tr-TR" altLang="en-US" sz="2000" dirty="0" smtClean="0">
                <a:solidFill>
                  <a:schemeClr val="bg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Sponsorluk Yönetmeliği ile Kurumlar Vergisi Genel Tebliği arasındaki uyumsuzluklar,</a:t>
            </a:r>
          </a:p>
        </p:txBody>
      </p:sp>
      <p:pic>
        <p:nvPicPr>
          <p:cNvPr id="7" name="Resim 6" descr="C:\Users\sabri.burhan\Desktop\Sponsorluk LOGO\SPONSORLUK_logo_kırmızı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34" y="6053142"/>
            <a:ext cx="24273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12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835899" y="3601780"/>
            <a:ext cx="65259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FF00"/>
                </a:solidFill>
              </a:rPr>
              <a:t>SPONSORLUK İŞLEMLERİNE YÖNELİK GELİŞTİRME ÇALIŞMALARI</a:t>
            </a:r>
            <a:endParaRPr lang="tr-TR" sz="3200" b="1" dirty="0">
              <a:solidFill>
                <a:srgbClr val="FFFF00"/>
              </a:solidFill>
            </a:endParaRPr>
          </a:p>
        </p:txBody>
      </p:sp>
      <p:pic>
        <p:nvPicPr>
          <p:cNvPr id="4" name="Resim 3" descr="C:\Users\sabri.burhan\Desktop\Sponsorluk LOGO\SPONSORLUK_logo_kırmızı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234" y="4678998"/>
            <a:ext cx="24273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67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3684608A-04CE-634E-AFFB-566B32FC5074}"/>
              </a:ext>
            </a:extLst>
          </p:cNvPr>
          <p:cNvSpPr/>
          <p:nvPr/>
        </p:nvSpPr>
        <p:spPr>
          <a:xfrm>
            <a:off x="1143000" y="554636"/>
            <a:ext cx="734518" cy="734518"/>
          </a:xfrm>
          <a:prstGeom prst="rect">
            <a:avLst/>
          </a:prstGeom>
          <a:solidFill>
            <a:srgbClr val="A1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59EDB10-DAE6-C64A-B94A-56CA31E4AF0F}"/>
              </a:ext>
            </a:extLst>
          </p:cNvPr>
          <p:cNvSpPr txBox="1"/>
          <p:nvPr/>
        </p:nvSpPr>
        <p:spPr>
          <a:xfrm>
            <a:off x="1877518" y="519713"/>
            <a:ext cx="9502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SPORDA SPONSORLUK</a:t>
            </a:r>
            <a:endParaRPr lang="tr-TR" sz="4400" b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Resim 6" descr="C:\Users\sabri.burhan\Desktop\Sponsorluk LOGO\SPONSORLUK_logo_kırmızı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84" y="6053143"/>
            <a:ext cx="24273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848684" y="1609735"/>
            <a:ext cx="103450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Sponsorluk </a:t>
            </a:r>
            <a:r>
              <a:rPr lang="tr-TR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Yönetmeliğinin güncellenmesi,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Ulusal </a:t>
            </a:r>
            <a:r>
              <a:rPr lang="tr-TR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ve Uluslararası sponsorluk </a:t>
            </a:r>
            <a:r>
              <a:rPr lang="tr-TR" sz="20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çalıştayı</a:t>
            </a:r>
            <a:r>
              <a:rPr lang="tr-TR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tr-TR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Sponsorluk web </a:t>
            </a:r>
            <a:r>
              <a:rPr lang="tr-T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sayfasını E-sponsorluk </a:t>
            </a:r>
            <a:r>
              <a:rPr lang="tr-T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işlemlerine uyumlu hale getirilerek yerel, ulusal ve uluslararası sponsorluk </a:t>
            </a:r>
            <a:r>
              <a:rPr lang="tr-T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havuzunun </a:t>
            </a:r>
            <a:r>
              <a:rPr lang="tr-T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oluşturulması,</a:t>
            </a:r>
          </a:p>
        </p:txBody>
      </p:sp>
    </p:spTree>
    <p:extLst>
      <p:ext uri="{BB962C8B-B14F-4D97-AF65-F5344CB8AC3E}">
        <p14:creationId xmlns:p14="http://schemas.microsoft.com/office/powerpoint/2010/main" val="82676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535081" y="2897715"/>
            <a:ext cx="72606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Spor Etkinlikleri Daire Başkanlığı</a:t>
            </a:r>
          </a:p>
          <a:p>
            <a:pPr algn="ctr">
              <a:lnSpc>
                <a:spcPct val="150000"/>
              </a:lnSpc>
            </a:pPr>
            <a:r>
              <a:rPr lang="tr-TR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Sponsorluk Şubesi</a:t>
            </a:r>
          </a:p>
          <a:p>
            <a:pPr algn="ctr">
              <a:lnSpc>
                <a:spcPct val="150000"/>
              </a:lnSpc>
            </a:pPr>
            <a:r>
              <a:rPr lang="tr-TR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İletişim: 0312 596 73 23 - 64 55 </a:t>
            </a:r>
          </a:p>
          <a:p>
            <a:pPr algn="ctr">
              <a:lnSpc>
                <a:spcPct val="150000"/>
              </a:lnSpc>
            </a:pPr>
            <a:r>
              <a:rPr lang="tr-TR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www.sponsorluk.gsb.gov.tr.</a:t>
            </a:r>
          </a:p>
          <a:p>
            <a:pPr algn="ctr">
              <a:lnSpc>
                <a:spcPct val="150000"/>
              </a:lnSpc>
            </a:pPr>
            <a:r>
              <a:rPr lang="tr-TR" sz="2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Sponsorluk@gsb.gov.tr</a:t>
            </a:r>
            <a:endParaRPr lang="tr-TR" sz="2400" b="1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Resim 5" descr="C:\Users\sabri.burhan\Desktop\Sponsorluk LOGO\SPONSORLUK_logo_kırmızı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710" y="5875342"/>
            <a:ext cx="24273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15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956870" y="3859475"/>
            <a:ext cx="4012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200" b="1" dirty="0">
                <a:solidFill>
                  <a:srgbClr val="FFFF00"/>
                </a:solidFill>
              </a:rPr>
              <a:t>SPORDA SPONSORLUK</a:t>
            </a:r>
          </a:p>
        </p:txBody>
      </p:sp>
      <p:pic>
        <p:nvPicPr>
          <p:cNvPr id="5" name="Resim 6" descr="C:\Users\sabri.burhan\Desktop\Sponsorluk LOGO\SPONSORLUK_logo_kırmızı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210" y="5072241"/>
            <a:ext cx="24273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06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460267" y="3554652"/>
            <a:ext cx="72606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Sponsor ol, Başarıya ortak ol.</a:t>
            </a:r>
          </a:p>
        </p:txBody>
      </p:sp>
      <p:pic>
        <p:nvPicPr>
          <p:cNvPr id="6" name="Resim 5" descr="C:\Users\sabri.burhan\Desktop\Sponsorluk LOGO\SPONSORLUK_logo_kırmızı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710" y="5203830"/>
            <a:ext cx="24273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19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3684608A-04CE-634E-AFFB-566B32FC5074}"/>
              </a:ext>
            </a:extLst>
          </p:cNvPr>
          <p:cNvSpPr/>
          <p:nvPr/>
        </p:nvSpPr>
        <p:spPr>
          <a:xfrm>
            <a:off x="1143000" y="554636"/>
            <a:ext cx="734518" cy="734518"/>
          </a:xfrm>
          <a:prstGeom prst="rect">
            <a:avLst/>
          </a:prstGeom>
          <a:solidFill>
            <a:srgbClr val="A1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59EDB10-DAE6-C64A-B94A-56CA31E4AF0F}"/>
              </a:ext>
            </a:extLst>
          </p:cNvPr>
          <p:cNvSpPr txBox="1"/>
          <p:nvPr/>
        </p:nvSpPr>
        <p:spPr>
          <a:xfrm>
            <a:off x="1877518" y="519713"/>
            <a:ext cx="9510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SPORDA SPONSORLUK</a:t>
            </a:r>
            <a:endParaRPr lang="tr-TR" sz="4400" b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080655" y="3352717"/>
            <a:ext cx="61461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Gerçek </a:t>
            </a:r>
            <a:r>
              <a:rPr lang="tr-TR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veya tüzel kişilerce, dolaylı olarak ticari fayda sağlamak ya da </a:t>
            </a:r>
            <a:r>
              <a:rPr lang="tr-TR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sosyal sorumluluklarını yerine </a:t>
            </a:r>
            <a:r>
              <a:rPr lang="tr-TR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getirmek amacıyla iletişim olanakları karşılığında ayni ve/veya nakdi destekte </a:t>
            </a:r>
            <a:r>
              <a:rPr lang="tr-TR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bulunulmasıdır.</a:t>
            </a:r>
            <a:endParaRPr lang="tr-TR" sz="20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585" y="2381073"/>
            <a:ext cx="2678299" cy="3356349"/>
          </a:xfrm>
          <a:prstGeom prst="snip2DiagRect">
            <a:avLst/>
          </a:prstGeom>
          <a:solidFill>
            <a:schemeClr val="bg2">
              <a:lumMod val="10000"/>
            </a:schemeClr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Resim 6" descr="C:\Users\sabri.burhan\Desktop\Sponsorluk LOGO\SPONSORLUK_logo_kırmızı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84" y="6053143"/>
            <a:ext cx="24273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eşgen 5"/>
          <p:cNvSpPr/>
          <p:nvPr/>
        </p:nvSpPr>
        <p:spPr>
          <a:xfrm>
            <a:off x="1877518" y="2309771"/>
            <a:ext cx="2103120" cy="565265"/>
          </a:xfrm>
          <a:prstGeom prst="homePlate">
            <a:avLst/>
          </a:prstGeom>
          <a:solidFill>
            <a:schemeClr val="bg2">
              <a:lumMod val="1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FF00"/>
                </a:solidFill>
              </a:rPr>
              <a:t>SPONSOR</a:t>
            </a:r>
          </a:p>
        </p:txBody>
      </p:sp>
      <p:sp>
        <p:nvSpPr>
          <p:cNvPr id="7" name="Yuvarlatılmış Dikdörtgen 6"/>
          <p:cNvSpPr/>
          <p:nvPr/>
        </p:nvSpPr>
        <p:spPr>
          <a:xfrm>
            <a:off x="4906722" y="2309820"/>
            <a:ext cx="1733988" cy="565216"/>
          </a:xfrm>
          <a:prstGeom prst="roundRect">
            <a:avLst/>
          </a:prstGeom>
          <a:solidFill>
            <a:schemeClr val="bg2">
              <a:lumMod val="1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00"/>
                </a:solidFill>
              </a:rPr>
              <a:t>DESTEKLEYİCİ</a:t>
            </a:r>
            <a:endParaRPr lang="tr-TR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38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3684608A-04CE-634E-AFFB-566B32FC5074}"/>
              </a:ext>
            </a:extLst>
          </p:cNvPr>
          <p:cNvSpPr/>
          <p:nvPr/>
        </p:nvSpPr>
        <p:spPr>
          <a:xfrm>
            <a:off x="1143000" y="554636"/>
            <a:ext cx="734518" cy="734518"/>
          </a:xfrm>
          <a:prstGeom prst="rect">
            <a:avLst/>
          </a:prstGeom>
          <a:solidFill>
            <a:srgbClr val="A1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59EDB10-DAE6-C64A-B94A-56CA31E4AF0F}"/>
              </a:ext>
            </a:extLst>
          </p:cNvPr>
          <p:cNvSpPr txBox="1"/>
          <p:nvPr/>
        </p:nvSpPr>
        <p:spPr>
          <a:xfrm>
            <a:off x="1877518" y="519713"/>
            <a:ext cx="9502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SPORDA SPONSORLUK</a:t>
            </a:r>
            <a:endParaRPr lang="tr-TR" sz="4400" b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142999" y="2133620"/>
            <a:ext cx="81981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Ayni destek: </a:t>
            </a:r>
            <a:r>
              <a:rPr lang="tr-TR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Sponsorlukta belirtilen işle ilgili </a:t>
            </a:r>
            <a:r>
              <a:rPr lang="tr-TR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sponsor tarafından yapılan belgelendirilmiş mal ve hizmet alımlarına ilişkin harcamaları kapsar.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3175462" y="4278047"/>
            <a:ext cx="56859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Nakdi destek: </a:t>
            </a:r>
            <a:r>
              <a:rPr lang="tr-TR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Sponsor tarafından sponsorluğu alana yapılan parasal </a:t>
            </a:r>
            <a:r>
              <a:rPr lang="tr-TR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ödemedir.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924" y="1988325"/>
            <a:ext cx="2219497" cy="2289798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102" y="3662523"/>
            <a:ext cx="1878857" cy="1785047"/>
          </a:xfrm>
          <a:prstGeom prst="ellipse">
            <a:avLst/>
          </a:prstGeom>
          <a:solidFill>
            <a:srgbClr val="EEEB88"/>
          </a:solidFill>
          <a:ln w="190500" cap="rnd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Resim 6" descr="C:\Users\sabri.burhan\Desktop\Sponsorluk LOGO\SPONSORLUK_logo_kırmızı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84" y="6053143"/>
            <a:ext cx="24273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39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3684608A-04CE-634E-AFFB-566B32FC5074}"/>
              </a:ext>
            </a:extLst>
          </p:cNvPr>
          <p:cNvSpPr/>
          <p:nvPr/>
        </p:nvSpPr>
        <p:spPr>
          <a:xfrm>
            <a:off x="1143000" y="554636"/>
            <a:ext cx="734518" cy="734518"/>
          </a:xfrm>
          <a:prstGeom prst="rect">
            <a:avLst/>
          </a:prstGeom>
          <a:solidFill>
            <a:srgbClr val="A1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59EDB10-DAE6-C64A-B94A-56CA31E4AF0F}"/>
              </a:ext>
            </a:extLst>
          </p:cNvPr>
          <p:cNvSpPr txBox="1"/>
          <p:nvPr/>
        </p:nvSpPr>
        <p:spPr>
          <a:xfrm>
            <a:off x="1877518" y="556898"/>
            <a:ext cx="9527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SPORDA SPONSORLUK MEVZUATI</a:t>
            </a:r>
            <a:endParaRPr lang="tr-TR" sz="4000" b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20666" y="2926464"/>
            <a:ext cx="58895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Cumhurbaşkanlığı Teşkilatı Hakkında Gençlik ve Spor Bakanlığı  Görev ve Yetkileri, </a:t>
            </a:r>
            <a:r>
              <a:rPr lang="tr-TR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(Madde-184</a:t>
            </a:r>
            <a:r>
              <a:rPr lang="tr-TR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tr-TR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143000" y="2097477"/>
            <a:ext cx="60973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3289 </a:t>
            </a:r>
            <a:r>
              <a:rPr lang="tr-TR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sayılı </a:t>
            </a:r>
            <a:r>
              <a:rPr lang="tr-T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Gençlik ve Spor Hizmetleri Kanununun </a:t>
            </a:r>
            <a:r>
              <a:rPr lang="tr-TR" sz="20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Ek- 3 maddesi,</a:t>
            </a:r>
            <a:endParaRPr lang="tr-TR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Resim 6" descr="C:\Users\sabri.burhan\Desktop\Sponsorluk LOGO\SPONSORLUK_logo_kırmızı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84" y="6053143"/>
            <a:ext cx="24273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1120666" y="3761620"/>
            <a:ext cx="62527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Sponsorluk Yönetmeliği,</a:t>
            </a:r>
            <a:endParaRPr lang="tr-T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1143000" y="4264746"/>
            <a:ext cx="62303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Hazine ve Maliye Bakanlığı </a:t>
            </a:r>
            <a:r>
              <a:rPr lang="tr-T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Kurumlar Vergisi Genel Tebliği (Seri No:1)’</a:t>
            </a:r>
            <a:r>
              <a:rPr lang="tr-TR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ne</a:t>
            </a:r>
            <a:endParaRPr lang="tr-TR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121" y="2131975"/>
            <a:ext cx="3532910" cy="2536577"/>
          </a:xfrm>
          <a:prstGeom prst="roundRect">
            <a:avLst>
              <a:gd name="adj" fmla="val 8594"/>
            </a:avLst>
          </a:prstGeom>
          <a:solidFill>
            <a:schemeClr val="accent2">
              <a:lumMod val="75000"/>
            </a:schemeClr>
          </a:solidFill>
          <a:ln w="76200"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Dikdörtgen 11"/>
          <p:cNvSpPr/>
          <p:nvPr/>
        </p:nvSpPr>
        <p:spPr>
          <a:xfrm>
            <a:off x="1120666" y="1449048"/>
            <a:ext cx="6338455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Sporda Sponsorluk İşlemleri;</a:t>
            </a:r>
            <a:endParaRPr lang="tr-TR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1034934" y="5316489"/>
            <a:ext cx="6338455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dayanılarak yürütülmektedir.</a:t>
            </a:r>
            <a:endParaRPr lang="tr-TR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88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3684608A-04CE-634E-AFFB-566B32FC5074}"/>
              </a:ext>
            </a:extLst>
          </p:cNvPr>
          <p:cNvSpPr/>
          <p:nvPr/>
        </p:nvSpPr>
        <p:spPr>
          <a:xfrm>
            <a:off x="1143000" y="554636"/>
            <a:ext cx="734518" cy="734518"/>
          </a:xfrm>
          <a:prstGeom prst="rect">
            <a:avLst/>
          </a:prstGeom>
          <a:solidFill>
            <a:srgbClr val="A1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959EDB10-DAE6-C64A-B94A-56CA31E4AF0F}"/>
              </a:ext>
            </a:extLst>
          </p:cNvPr>
          <p:cNvSpPr txBox="1"/>
          <p:nvPr/>
        </p:nvSpPr>
        <p:spPr>
          <a:xfrm>
            <a:off x="1877518" y="519713"/>
            <a:ext cx="9502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SPORDA SPONSORLUK MEVZUATI</a:t>
            </a:r>
            <a:endParaRPr lang="tr-TR" sz="4400" b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141036" y="4925244"/>
            <a:ext cx="10237124" cy="504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Sponsor olmalarına ilişkin usul ve esasları </a:t>
            </a:r>
            <a:r>
              <a:rPr lang="tr-TR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düzenler</a:t>
            </a:r>
            <a:r>
              <a:rPr lang="tr-TR" sz="2000" dirty="0" smtClean="0"/>
              <a:t> </a:t>
            </a:r>
            <a:r>
              <a:rPr lang="tr-TR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tr-TR" sz="2000" dirty="0" smtClean="0"/>
              <a:t> </a:t>
            </a:r>
            <a:r>
              <a:rPr lang="tr-TR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kapsar</a:t>
            </a:r>
            <a:r>
              <a:rPr lang="tr-TR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Yuvarlatılmış Dikdörtgen 13"/>
          <p:cNvSpPr/>
          <p:nvPr/>
        </p:nvSpPr>
        <p:spPr>
          <a:xfrm>
            <a:off x="1141036" y="3134567"/>
            <a:ext cx="2061556" cy="532015"/>
          </a:xfrm>
          <a:prstGeom prst="roundRect">
            <a:avLst/>
          </a:prstGeom>
          <a:solidFill>
            <a:schemeClr val="bg2">
              <a:lumMod val="1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Gerçek ve Tüzel kişileri</a:t>
            </a:r>
          </a:p>
        </p:txBody>
      </p:sp>
      <p:sp>
        <p:nvSpPr>
          <p:cNvPr id="15" name="Yuvarlatılmış Dikdörtgen 14"/>
          <p:cNvSpPr/>
          <p:nvPr/>
        </p:nvSpPr>
        <p:spPr>
          <a:xfrm>
            <a:off x="3484997" y="3134567"/>
            <a:ext cx="1671665" cy="532015"/>
          </a:xfrm>
          <a:prstGeom prst="roundRect">
            <a:avLst/>
          </a:prstGeom>
          <a:solidFill>
            <a:schemeClr val="bg2">
              <a:lumMod val="1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Federasyonları</a:t>
            </a:r>
          </a:p>
        </p:txBody>
      </p:sp>
      <p:sp>
        <p:nvSpPr>
          <p:cNvPr id="16" name="Yuvarlatılmış Dikdörtgen 15"/>
          <p:cNvSpPr/>
          <p:nvPr/>
        </p:nvSpPr>
        <p:spPr>
          <a:xfrm>
            <a:off x="1141036" y="4192464"/>
            <a:ext cx="2061556" cy="542647"/>
          </a:xfrm>
          <a:prstGeom prst="roundRect">
            <a:avLst/>
          </a:prstGeom>
          <a:solidFill>
            <a:schemeClr val="bg2">
              <a:lumMod val="1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Gençlik ve Spor kulüplerini</a:t>
            </a:r>
          </a:p>
        </p:txBody>
      </p:sp>
      <p:sp>
        <p:nvSpPr>
          <p:cNvPr id="17" name="Yuvarlatılmış Dikdörtgen 16"/>
          <p:cNvSpPr/>
          <p:nvPr/>
        </p:nvSpPr>
        <p:spPr>
          <a:xfrm>
            <a:off x="3453359" y="4203096"/>
            <a:ext cx="1703303" cy="532015"/>
          </a:xfrm>
          <a:prstGeom prst="roundRect">
            <a:avLst/>
          </a:prstGeom>
          <a:solidFill>
            <a:schemeClr val="bg2">
              <a:lumMod val="1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Yerel Yönetimleri</a:t>
            </a:r>
          </a:p>
        </p:txBody>
      </p:sp>
      <p:sp>
        <p:nvSpPr>
          <p:cNvPr id="18" name="Yuvarlatılmış Dikdörtgen 17"/>
          <p:cNvSpPr/>
          <p:nvPr/>
        </p:nvSpPr>
        <p:spPr>
          <a:xfrm>
            <a:off x="5502673" y="4219192"/>
            <a:ext cx="2061556" cy="532015"/>
          </a:xfrm>
          <a:prstGeom prst="roundRect">
            <a:avLst/>
          </a:prstGeom>
          <a:solidFill>
            <a:schemeClr val="bg2">
              <a:lumMod val="1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kamu kurum ve kuruluşlarını</a:t>
            </a:r>
          </a:p>
        </p:txBody>
      </p:sp>
      <p:sp>
        <p:nvSpPr>
          <p:cNvPr id="19" name="Yuvarlatılmış Dikdörtgen 18"/>
          <p:cNvSpPr/>
          <p:nvPr/>
        </p:nvSpPr>
        <p:spPr>
          <a:xfrm>
            <a:off x="5502673" y="3134567"/>
            <a:ext cx="2061556" cy="532015"/>
          </a:xfrm>
          <a:prstGeom prst="roundRect">
            <a:avLst/>
          </a:prstGeom>
          <a:solidFill>
            <a:schemeClr val="bg2">
              <a:lumMod val="1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Sporcuları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141036" y="1860578"/>
            <a:ext cx="102390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Yönetmeliğin </a:t>
            </a:r>
            <a:r>
              <a:rPr lang="tr-TR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Amacı ve Kapsamı</a:t>
            </a:r>
            <a:r>
              <a:rPr lang="tr-TR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tr-TR" sz="2000" dirty="0">
              <a:solidFill>
                <a:srgbClr val="FFFF00"/>
              </a:solidFill>
            </a:endParaRPr>
          </a:p>
        </p:txBody>
      </p:sp>
      <p:sp>
        <p:nvSpPr>
          <p:cNvPr id="22" name="Yuvarlatılmış Dikdörtgen 21"/>
          <p:cNvSpPr/>
          <p:nvPr/>
        </p:nvSpPr>
        <p:spPr>
          <a:xfrm>
            <a:off x="7889472" y="4219191"/>
            <a:ext cx="2601884" cy="532015"/>
          </a:xfrm>
          <a:prstGeom prst="roundRect">
            <a:avLst/>
          </a:prstGeom>
          <a:solidFill>
            <a:schemeClr val="bg2">
              <a:lumMod val="1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Türkiye Milli Olimpiyat Komitesini</a:t>
            </a:r>
          </a:p>
        </p:txBody>
      </p:sp>
      <p:sp>
        <p:nvSpPr>
          <p:cNvPr id="23" name="Yuvarlatılmış Dikdörtgen 22"/>
          <p:cNvSpPr/>
          <p:nvPr/>
        </p:nvSpPr>
        <p:spPr>
          <a:xfrm>
            <a:off x="7889472" y="3134567"/>
            <a:ext cx="2601884" cy="532015"/>
          </a:xfrm>
          <a:prstGeom prst="roundRect">
            <a:avLst/>
          </a:prstGeom>
          <a:solidFill>
            <a:schemeClr val="bg2">
              <a:lumMod val="1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Türkiye Milli </a:t>
            </a:r>
            <a:r>
              <a:rPr lang="tr-TR" b="1" dirty="0" err="1"/>
              <a:t>Paralimpik</a:t>
            </a:r>
            <a:r>
              <a:rPr lang="tr-TR" b="1" dirty="0"/>
              <a:t> Komitesini</a:t>
            </a:r>
          </a:p>
        </p:txBody>
      </p:sp>
      <p:pic>
        <p:nvPicPr>
          <p:cNvPr id="25" name="Resim 6" descr="C:\Users\sabri.burhan\Desktop\Sponsorluk LOGO\SPONSORLUK_logo_kırmızı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84" y="6053143"/>
            <a:ext cx="24273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15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3684608A-04CE-634E-AFFB-566B32FC5074}"/>
              </a:ext>
            </a:extLst>
          </p:cNvPr>
          <p:cNvSpPr/>
          <p:nvPr/>
        </p:nvSpPr>
        <p:spPr>
          <a:xfrm>
            <a:off x="1143000" y="554636"/>
            <a:ext cx="734518" cy="734518"/>
          </a:xfrm>
          <a:prstGeom prst="rect">
            <a:avLst/>
          </a:prstGeom>
          <a:solidFill>
            <a:srgbClr val="A1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59EDB10-DAE6-C64A-B94A-56CA31E4AF0F}"/>
              </a:ext>
            </a:extLst>
          </p:cNvPr>
          <p:cNvSpPr txBox="1"/>
          <p:nvPr/>
        </p:nvSpPr>
        <p:spPr>
          <a:xfrm>
            <a:off x="1877518" y="519713"/>
            <a:ext cx="9502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SPORDA SPONSORLUK SÖZLEŞMESİ</a:t>
            </a:r>
            <a:endParaRPr lang="tr-TR" sz="4400" b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942853" y="1225689"/>
            <a:ext cx="712049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Sponsorluk Sözleşmesi ve Süreci: </a:t>
            </a:r>
          </a:p>
          <a:p>
            <a:pPr algn="just"/>
            <a:endParaRPr lang="tr-TR" sz="20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Sponsor ile sponsorluk alan arasında imzalanarak tarafların </a:t>
            </a:r>
            <a:r>
              <a:rPr lang="tr-TR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hak ve yükümlülüklerini içeren yazılı </a:t>
            </a:r>
            <a:r>
              <a:rPr lang="tr-TR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sözleşmedir.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tr-TR" sz="20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tr-TR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Sponsorluk </a:t>
            </a:r>
            <a:r>
              <a:rPr lang="tr-TR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sözleşmelerinin imzalanmasını müteakip bir sureti </a:t>
            </a:r>
            <a:r>
              <a:rPr lang="tr-T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 gün </a:t>
            </a:r>
            <a:r>
              <a:rPr lang="tr-TR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içerisinde sponsorluğu alan tarafından </a:t>
            </a:r>
            <a:r>
              <a:rPr lang="tr-TR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e-Devlet </a:t>
            </a:r>
            <a:r>
              <a:rPr lang="tr-TR" sz="2000" dirty="0"/>
              <a:t/>
            </a:r>
            <a:br>
              <a:rPr lang="tr-TR" sz="2000" dirty="0"/>
            </a:br>
            <a:r>
              <a:rPr lang="tr-TR" b="1" dirty="0">
                <a:solidFill>
                  <a:srgbClr val="FF0000"/>
                </a:solidFill>
                <a:hlinkClick r:id="rId2"/>
              </a:rPr>
              <a:t>https://</a:t>
            </a:r>
            <a:r>
              <a:rPr lang="tr-TR" b="1" dirty="0" smtClean="0">
                <a:solidFill>
                  <a:srgbClr val="FF0000"/>
                </a:solidFill>
                <a:hlinkClick r:id="rId2"/>
              </a:rPr>
              <a:t>spor.gsb.gov.tr/EDevlet.aspx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üzerinden bildirmekle yükümlüdür.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tr-TR" sz="20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Resim 6" descr="C:\Users\sabri.burhan\Desktop\Sponsorluk LOGO\SPONSORLUK_logo_kırmızı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84" y="6053143"/>
            <a:ext cx="24273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855" y="1329708"/>
            <a:ext cx="2901142" cy="3255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Dikdörtgen 7"/>
          <p:cNvSpPr/>
          <p:nvPr/>
        </p:nvSpPr>
        <p:spPr>
          <a:xfrm>
            <a:off x="942853" y="4762800"/>
            <a:ext cx="104372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Sponsorluk süresinin bitiminden sonraki </a:t>
            </a:r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 gün </a:t>
            </a:r>
            <a:r>
              <a:rPr lang="tr-TR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içerisinde, sponsorun yükümlülüklerinin yerine getirilip getirilmediğine ilişkin bilgiler, sponsorluğu  </a:t>
            </a:r>
            <a:r>
              <a:rPr lang="sv-SE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alan </a:t>
            </a:r>
            <a:r>
              <a:rPr lang="sv-SE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tarafı </a:t>
            </a:r>
            <a:r>
              <a:rPr lang="tr-TR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e-Devlet </a:t>
            </a:r>
            <a:r>
              <a:rPr lang="tr-TR" sz="2000" dirty="0"/>
              <a:t/>
            </a:r>
            <a:br>
              <a:rPr lang="tr-TR" sz="2000" dirty="0"/>
            </a:br>
            <a:r>
              <a:rPr lang="tr-TR" b="1" dirty="0">
                <a:solidFill>
                  <a:srgbClr val="FF0000"/>
                </a:solidFill>
                <a:hlinkClick r:id="rId2"/>
              </a:rPr>
              <a:t>https://spor.gsb.gov.tr/EDevlet.aspx 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chemeClr val="bg1"/>
                </a:solidFill>
              </a:rPr>
              <a:t>üzerinden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chemeClr val="bg1"/>
                </a:solidFill>
              </a:rPr>
              <a:t>bildirmekle yükümlüdür.</a:t>
            </a:r>
            <a:endParaRPr lang="sv-S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84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3684608A-04CE-634E-AFFB-566B32FC5074}"/>
              </a:ext>
            </a:extLst>
          </p:cNvPr>
          <p:cNvSpPr/>
          <p:nvPr/>
        </p:nvSpPr>
        <p:spPr>
          <a:xfrm>
            <a:off x="1143000" y="554636"/>
            <a:ext cx="734518" cy="734518"/>
          </a:xfrm>
          <a:prstGeom prst="rect">
            <a:avLst/>
          </a:prstGeom>
          <a:solidFill>
            <a:srgbClr val="A1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59EDB10-DAE6-C64A-B94A-56CA31E4AF0F}"/>
              </a:ext>
            </a:extLst>
          </p:cNvPr>
          <p:cNvSpPr txBox="1"/>
          <p:nvPr/>
        </p:nvSpPr>
        <p:spPr>
          <a:xfrm>
            <a:off x="1877518" y="519713"/>
            <a:ext cx="9502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ADIM ADIM SPONSORLUK</a:t>
            </a:r>
            <a:endParaRPr lang="tr-TR" sz="4400" b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Yuvarlatılmış Dikdörtgen 8"/>
          <p:cNvSpPr/>
          <p:nvPr/>
        </p:nvSpPr>
        <p:spPr>
          <a:xfrm>
            <a:off x="2723934" y="1804833"/>
            <a:ext cx="7410796" cy="519430"/>
          </a:xfrm>
          <a:prstGeom prst="roundRect">
            <a:avLst/>
          </a:prstGeom>
          <a:solidFill>
            <a:schemeClr val="bg2">
              <a:lumMod val="1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600" b="1" dirty="0">
                <a:solidFill>
                  <a:schemeClr val="lt1"/>
                </a:solidFill>
              </a:rPr>
              <a:t>Sponsor ile sponsorluk alan aralarında anlaşır.</a:t>
            </a:r>
          </a:p>
        </p:txBody>
      </p:sp>
      <p:sp>
        <p:nvSpPr>
          <p:cNvPr id="13" name="Yuvarlatılmış Dikdörtgen 12"/>
          <p:cNvSpPr/>
          <p:nvPr/>
        </p:nvSpPr>
        <p:spPr>
          <a:xfrm>
            <a:off x="2723934" y="3993701"/>
            <a:ext cx="7410796" cy="761304"/>
          </a:xfrm>
          <a:prstGeom prst="roundRect">
            <a:avLst/>
          </a:prstGeom>
          <a:solidFill>
            <a:schemeClr val="bg2">
              <a:lumMod val="1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600" b="1" dirty="0"/>
              <a:t>İmzalanan Sponsorluk Sözleşmesini, sponsorluk alan 10 gün içerisinde </a:t>
            </a:r>
            <a:r>
              <a:rPr lang="tr-TR" sz="1600" b="1" dirty="0" err="1"/>
              <a:t>eDevlet</a:t>
            </a:r>
            <a:r>
              <a:rPr lang="tr-TR" sz="1600" b="1" dirty="0"/>
              <a:t> </a:t>
            </a:r>
            <a:r>
              <a:rPr lang="tr-TR" sz="1600" b="1" i="1" dirty="0">
                <a:solidFill>
                  <a:srgbClr val="E70E23"/>
                </a:solidFill>
              </a:rPr>
              <a:t>https://spor.gsb.gov.tr/edevletbasvuru </a:t>
            </a:r>
            <a:r>
              <a:rPr lang="tr-TR" sz="1600" b="1" dirty="0"/>
              <a:t>üzerinden bildirir</a:t>
            </a:r>
            <a:r>
              <a:rPr lang="tr-TR" sz="1600" b="1" dirty="0" smtClean="0"/>
              <a:t>.</a:t>
            </a:r>
            <a:endParaRPr lang="tr-TR" sz="1600" b="1" dirty="0">
              <a:solidFill>
                <a:schemeClr val="lt1"/>
              </a:solidFill>
            </a:endParaRPr>
          </a:p>
        </p:txBody>
      </p:sp>
      <p:sp>
        <p:nvSpPr>
          <p:cNvPr id="14" name="Yuvarlatılmış Dikdörtgen 13"/>
          <p:cNvSpPr/>
          <p:nvPr/>
        </p:nvSpPr>
        <p:spPr>
          <a:xfrm>
            <a:off x="2723934" y="2579346"/>
            <a:ext cx="7410796" cy="1050333"/>
          </a:xfrm>
          <a:prstGeom prst="roundRect">
            <a:avLst/>
          </a:prstGeom>
          <a:solidFill>
            <a:schemeClr val="bg2">
              <a:lumMod val="1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600" b="1" dirty="0">
                <a:solidFill>
                  <a:schemeClr val="lt1"/>
                </a:solidFill>
              </a:rPr>
              <a:t>Taraflar, ilgili mevzuatlara göre hazırlanan ve </a:t>
            </a:r>
            <a:r>
              <a:rPr lang="tr-TR" sz="1600" b="1" i="1" dirty="0">
                <a:solidFill>
                  <a:srgbClr val="E70E23"/>
                </a:solidFill>
              </a:rPr>
              <a:t>https://sponsorluk.gsb.gov.tr/  </a:t>
            </a:r>
            <a:r>
              <a:rPr lang="tr-TR" sz="1600" b="1" dirty="0">
                <a:solidFill>
                  <a:schemeClr val="lt1"/>
                </a:solidFill>
              </a:rPr>
              <a:t>adresinde yayımlanan sözleşmeye göre aralarında sponsorluk sözleşmesi imzalar.</a:t>
            </a:r>
          </a:p>
        </p:txBody>
      </p:sp>
      <p:sp>
        <p:nvSpPr>
          <p:cNvPr id="15" name="Yuvarlatılmış Dikdörtgen 14"/>
          <p:cNvSpPr/>
          <p:nvPr/>
        </p:nvSpPr>
        <p:spPr>
          <a:xfrm>
            <a:off x="2723934" y="5095390"/>
            <a:ext cx="7410796" cy="705091"/>
          </a:xfrm>
          <a:prstGeom prst="roundRect">
            <a:avLst/>
          </a:prstGeom>
          <a:solidFill>
            <a:schemeClr val="bg2">
              <a:lumMod val="1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600" b="1" dirty="0"/>
              <a:t>Genel Müdürlüğün onayına düşen sözleşme, Genel Müdürlükçe incelenir uygun görüldüğü takdirde onaylanır ve e- imza süreci başlar.</a:t>
            </a:r>
            <a:endParaRPr lang="tr-TR" sz="1600" b="1" dirty="0">
              <a:solidFill>
                <a:schemeClr val="lt1"/>
              </a:solidFill>
            </a:endParaRPr>
          </a:p>
        </p:txBody>
      </p:sp>
      <p:pic>
        <p:nvPicPr>
          <p:cNvPr id="22" name="Resim 6" descr="C:\Users\sabri.burhan\Desktop\Sponsorluk LOGO\SPONSORLUK_logo_kırmızı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84" y="6053143"/>
            <a:ext cx="24273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82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3684608A-04CE-634E-AFFB-566B32FC5074}"/>
              </a:ext>
            </a:extLst>
          </p:cNvPr>
          <p:cNvSpPr/>
          <p:nvPr/>
        </p:nvSpPr>
        <p:spPr>
          <a:xfrm>
            <a:off x="1143000" y="554636"/>
            <a:ext cx="734518" cy="734518"/>
          </a:xfrm>
          <a:prstGeom prst="rect">
            <a:avLst/>
          </a:prstGeom>
          <a:solidFill>
            <a:srgbClr val="A1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59EDB10-DAE6-C64A-B94A-56CA31E4AF0F}"/>
              </a:ext>
            </a:extLst>
          </p:cNvPr>
          <p:cNvSpPr txBox="1"/>
          <p:nvPr/>
        </p:nvSpPr>
        <p:spPr>
          <a:xfrm>
            <a:off x="1877518" y="519713"/>
            <a:ext cx="9502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ADIM ADIM SPONSORLUK</a:t>
            </a:r>
            <a:endParaRPr lang="tr-TR" sz="4400" b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Yuvarlatılmış Dikdörtgen 15"/>
          <p:cNvSpPr/>
          <p:nvPr/>
        </p:nvSpPr>
        <p:spPr>
          <a:xfrm>
            <a:off x="2601884" y="2140857"/>
            <a:ext cx="7946967" cy="670419"/>
          </a:xfrm>
          <a:prstGeom prst="roundRect">
            <a:avLst/>
          </a:prstGeom>
          <a:solidFill>
            <a:schemeClr val="bg2">
              <a:lumMod val="1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600" b="1" dirty="0"/>
              <a:t>e-imza süreci tamamlandığında sponsorluk alan taraf, sponsorluk onay formunu e-Devlet üzerinden temin eder ve sponsora iletir.</a:t>
            </a:r>
            <a:endParaRPr lang="tr-TR" sz="1600" b="1" dirty="0">
              <a:solidFill>
                <a:schemeClr val="lt1"/>
              </a:solidFill>
            </a:endParaRPr>
          </a:p>
        </p:txBody>
      </p:sp>
      <p:sp>
        <p:nvSpPr>
          <p:cNvPr id="17" name="Yuvarlatılmış Dikdörtgen 16"/>
          <p:cNvSpPr/>
          <p:nvPr/>
        </p:nvSpPr>
        <p:spPr>
          <a:xfrm>
            <a:off x="2601883" y="3092335"/>
            <a:ext cx="7946967" cy="781395"/>
          </a:xfrm>
          <a:prstGeom prst="roundRect">
            <a:avLst/>
          </a:prstGeom>
          <a:solidFill>
            <a:schemeClr val="bg2">
              <a:lumMod val="1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600" b="1" dirty="0"/>
              <a:t>Sponsor olan taraf, bu belge ve sözleşmeye istinaden vergi indirimi için işlem tesis eder.</a:t>
            </a:r>
            <a:endParaRPr lang="tr-TR" sz="1600" b="1" dirty="0">
              <a:solidFill>
                <a:schemeClr val="lt1"/>
              </a:solidFill>
            </a:endParaRPr>
          </a:p>
        </p:txBody>
      </p:sp>
      <p:sp>
        <p:nvSpPr>
          <p:cNvPr id="18" name="Yuvarlatılmış Dikdörtgen 17"/>
          <p:cNvSpPr/>
          <p:nvPr/>
        </p:nvSpPr>
        <p:spPr>
          <a:xfrm>
            <a:off x="2601884" y="4118866"/>
            <a:ext cx="7946967" cy="982799"/>
          </a:xfrm>
          <a:prstGeom prst="roundRect">
            <a:avLst/>
          </a:prstGeom>
          <a:solidFill>
            <a:schemeClr val="bg2">
              <a:lumMod val="1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600" b="1" dirty="0"/>
              <a:t>Sponsorluk alan taraf, sözleşme süresinin bitimini takip eden 10 gün içerisinde Sponsorluk Bilgi Formunu e-Devlet üzerinden bildirir ve sponsorluk süreci tamamlanmış olur</a:t>
            </a:r>
            <a:r>
              <a:rPr lang="tr-TR" sz="1600" b="1" dirty="0" smtClean="0"/>
              <a:t>.</a:t>
            </a:r>
            <a:endParaRPr lang="tr-TR" sz="1600" b="1" dirty="0">
              <a:solidFill>
                <a:schemeClr val="lt1"/>
              </a:solidFill>
            </a:endParaRPr>
          </a:p>
        </p:txBody>
      </p:sp>
      <p:pic>
        <p:nvPicPr>
          <p:cNvPr id="22" name="Resim 6" descr="C:\Users\sabri.burhan\Desktop\Sponsorluk LOGO\SPONSORLUK_logo_kırmızı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84" y="6053143"/>
            <a:ext cx="24273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02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1_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27860</TotalTime>
  <Words>673</Words>
  <Application>Microsoft Office PowerPoint</Application>
  <PresentationFormat>Geniş ekran</PresentationFormat>
  <Paragraphs>99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7" baseType="lpstr">
      <vt:lpstr>Arial</vt:lpstr>
      <vt:lpstr>Arial Unicode MS</vt:lpstr>
      <vt:lpstr>Calibri</vt:lpstr>
      <vt:lpstr>Calibri Light</vt:lpstr>
      <vt:lpstr>Times New Roman</vt:lpstr>
      <vt:lpstr>Wingdings</vt:lpstr>
      <vt:lpstr>1_Office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Kullanıcısı</dc:creator>
  <cp:lastModifiedBy>Yilmaz MURAT</cp:lastModifiedBy>
  <cp:revision>714</cp:revision>
  <cp:lastPrinted>2022-12-27T12:25:20Z</cp:lastPrinted>
  <dcterms:created xsi:type="dcterms:W3CDTF">2017-12-11T08:08:11Z</dcterms:created>
  <dcterms:modified xsi:type="dcterms:W3CDTF">2023-05-22T06:23:26Z</dcterms:modified>
</cp:coreProperties>
</file>